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57" r:id="rId3"/>
    <p:sldId id="260" r:id="rId4"/>
    <p:sldId id="261" r:id="rId5"/>
    <p:sldId id="265" r:id="rId6"/>
    <p:sldId id="263" r:id="rId7"/>
    <p:sldId id="262" r:id="rId8"/>
    <p:sldId id="258" r:id="rId9"/>
    <p:sldId id="276" r:id="rId10"/>
    <p:sldId id="281" r:id="rId11"/>
    <p:sldId id="275" r:id="rId12"/>
    <p:sldId id="278" r:id="rId13"/>
    <p:sldId id="282" r:id="rId14"/>
    <p:sldId id="277" r:id="rId15"/>
    <p:sldId id="280" r:id="rId16"/>
    <p:sldId id="284" r:id="rId17"/>
    <p:sldId id="285" r:id="rId18"/>
    <p:sldId id="286" r:id="rId19"/>
    <p:sldId id="290" r:id="rId20"/>
    <p:sldId id="289" r:id="rId21"/>
    <p:sldId id="287" r:id="rId22"/>
    <p:sldId id="288" r:id="rId23"/>
    <p:sldId id="291" r:id="rId24"/>
    <p:sldId id="279" r:id="rId25"/>
    <p:sldId id="266" r:id="rId26"/>
    <p:sldId id="267" r:id="rId27"/>
    <p:sldId id="268" r:id="rId28"/>
    <p:sldId id="269" r:id="rId29"/>
    <p:sldId id="270" r:id="rId30"/>
    <p:sldId id="271" r:id="rId31"/>
    <p:sldId id="272" r:id="rId32"/>
    <p:sldId id="273" r:id="rId33"/>
    <p:sldId id="274"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80141"/>
  </p:normalViewPr>
  <p:slideViewPr>
    <p:cSldViewPr snapToGrid="0">
      <p:cViewPr varScale="1">
        <p:scale>
          <a:sx n="93" d="100"/>
          <a:sy n="93" d="100"/>
        </p:scale>
        <p:origin x="1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637684-9ECC-D645-B69B-52271AE6BE0D}" type="datetimeFigureOut">
              <a:rPr lang="en-US" smtClean="0"/>
              <a:t>2/22/23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184656-25ED-5C41-B82E-D2575934E8DD}" type="slidenum">
              <a:rPr lang="en-US" smtClean="0"/>
              <a:t>‹#›</a:t>
            </a:fld>
            <a:endParaRPr lang="en-US"/>
          </a:p>
        </p:txBody>
      </p:sp>
    </p:spTree>
    <p:extLst>
      <p:ext uri="{BB962C8B-B14F-4D97-AF65-F5344CB8AC3E}">
        <p14:creationId xmlns:p14="http://schemas.microsoft.com/office/powerpoint/2010/main" val="1824756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XUTs (Xrn1 unstable transcripts): 33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van Dijk, E. L. et al. XUTs are a class of Xrn1-sensitive antisense regulatory non-coding RNA in yeast. Nature 475, 114–117 (2011)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CUTs (Cryptic Unstable Transcripts, Rrp6 and/or Trf4): 20, 34, 35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ArialMT"/>
              </a:rPr>
              <a:t>Wyers</a:t>
            </a:r>
            <a:r>
              <a:rPr lang="en-US" sz="1800" dirty="0">
                <a:effectLst/>
                <a:latin typeface="ArialMT"/>
              </a:rPr>
              <a:t>, F. et al. Cryptic pol II transcripts are degraded by a nuclear quality control pathway involving a new poly(A) polymerase. Cell 121, 725–737 (2005)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Davis, C. A. &amp; Ares, M. Accumulation of unstable promoter-associated transcripts upon loss of the nuclear exosome subunit Rrp6p in </a:t>
            </a:r>
            <a:r>
              <a:rPr lang="en-US" sz="1800" dirty="0" err="1">
                <a:effectLst/>
                <a:latin typeface="ArialMT"/>
              </a:rPr>
              <a:t>Saccharomycescerevisiae</a:t>
            </a:r>
            <a:r>
              <a:rPr lang="en-US" sz="1800" dirty="0">
                <a:effectLst/>
                <a:latin typeface="ArialMT"/>
              </a:rPr>
              <a:t>. Proc. Natl. Acad. Sci. 103, 3262–3267 (2006)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ArialMT"/>
              </a:rPr>
              <a:t>Lykke</a:t>
            </a:r>
            <a:r>
              <a:rPr lang="en-US" sz="1800" dirty="0">
                <a:effectLst/>
                <a:latin typeface="ArialMT"/>
              </a:rPr>
              <a:t>-Andersen, S. &amp; Jensen, T. H. CUT it out: silencing of noise in the transcriptome. Nat. Struct. Mol. Biol. 13, 860–861 (2006)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NUTs (Nrd1 Unterminated Transcripts): 36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Schulz, D. et al. Transcriptome Surveillance by Selective Termination of Noncoding RNA Synthesis. Cell 155, 1075–1087 (2013)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SUTs (Stable Unannotated Transcripts): 37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Xu, Z. et al. Bidirectional promoters generate pervasive transcription in yeast. Nature 457, 1033–1037 (2009)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SRATs (Set2 repressed antisense transcripts): 38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Venkatesh, S., Li, H., Gogol, M. M. &amp; Workman, J. L. Selective suppression of antisense transcription by Set2-mediated H3K36 methylation. Nat. </a:t>
            </a:r>
            <a:r>
              <a:rPr lang="en-US" dirty="0" err="1"/>
              <a:t>Commun</a:t>
            </a:r>
            <a:r>
              <a:rPr lang="en-US" dirty="0"/>
              <a:t>. 7, 13610 (2016)</a:t>
            </a: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2</a:t>
            </a:fld>
            <a:endParaRPr lang="en-US"/>
          </a:p>
        </p:txBody>
      </p:sp>
    </p:spTree>
    <p:extLst>
      <p:ext uri="{BB962C8B-B14F-4D97-AF65-F5344CB8AC3E}">
        <p14:creationId xmlns:p14="http://schemas.microsoft.com/office/powerpoint/2010/main" val="564040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16</a:t>
            </a:fld>
            <a:endParaRPr lang="en-US"/>
          </a:p>
        </p:txBody>
      </p:sp>
    </p:spTree>
    <p:extLst>
      <p:ext uri="{BB962C8B-B14F-4D97-AF65-F5344CB8AC3E}">
        <p14:creationId xmlns:p14="http://schemas.microsoft.com/office/powerpoint/2010/main" val="2805190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17</a:t>
            </a:fld>
            <a:endParaRPr lang="en-US"/>
          </a:p>
        </p:txBody>
      </p:sp>
    </p:spTree>
    <p:extLst>
      <p:ext uri="{BB962C8B-B14F-4D97-AF65-F5344CB8AC3E}">
        <p14:creationId xmlns:p14="http://schemas.microsoft.com/office/powerpoint/2010/main" val="2808511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capture comments people are making about this slide</a:t>
            </a:r>
          </a:p>
          <a:p>
            <a:r>
              <a:rPr lang="en-US" dirty="0"/>
              <a:t>Distributions of ORFs...</a:t>
            </a:r>
          </a:p>
          <a:p>
            <a:endParaRPr lang="en-US" dirty="0"/>
          </a:p>
          <a:p>
            <a:r>
              <a:rPr lang="en-US" dirty="0"/>
              <a:t>No. transcripts (less than or greater than?) 2 kb is very small—didn’t catch this</a:t>
            </a:r>
          </a:p>
          <a:p>
            <a:endParaRPr lang="en-US" dirty="0"/>
          </a:p>
          <a:p>
            <a:r>
              <a:rPr lang="en-US" dirty="0"/>
              <a:t>Look at gaps between transcripts units rather than length—can be good for optimizing conditions to avoid fusion transcripts in gene-dense regions</a:t>
            </a:r>
          </a:p>
          <a:p>
            <a:r>
              <a:rPr lang="en-US" dirty="0"/>
              <a:t>AG’s idea for determining percent gap from subtracting bed from genome (follow up with AG on this—where are we getting the bed from?)</a:t>
            </a:r>
          </a:p>
          <a:p>
            <a:endParaRPr lang="en-US" dirty="0"/>
          </a:p>
          <a:p>
            <a:r>
              <a:rPr lang="en-US" dirty="0"/>
              <a:t>Spot check differences between W303 and s288c (good idea for GG)—but how exactly? Follow up with AG and TT about this</a:t>
            </a:r>
          </a:p>
        </p:txBody>
      </p:sp>
      <p:sp>
        <p:nvSpPr>
          <p:cNvPr id="4" name="Slide Number Placeholder 3"/>
          <p:cNvSpPr>
            <a:spLocks noGrp="1"/>
          </p:cNvSpPr>
          <p:nvPr>
            <p:ph type="sldNum" sz="quarter" idx="5"/>
          </p:nvPr>
        </p:nvSpPr>
        <p:spPr/>
        <p:txBody>
          <a:bodyPr/>
          <a:lstStyle/>
          <a:p>
            <a:fld id="{BB184656-25ED-5C41-B82E-D2575934E8DD}" type="slidenum">
              <a:rPr lang="en-US" smtClean="0"/>
              <a:t>18</a:t>
            </a:fld>
            <a:endParaRPr lang="en-US"/>
          </a:p>
        </p:txBody>
      </p:sp>
    </p:spTree>
    <p:extLst>
      <p:ext uri="{BB962C8B-B14F-4D97-AF65-F5344CB8AC3E}">
        <p14:creationId xmlns:p14="http://schemas.microsoft.com/office/powerpoint/2010/main" val="42266160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the transcripts lost from loss of sensitivity?</a:t>
            </a:r>
          </a:p>
          <a:p>
            <a:endParaRPr lang="en-US" dirty="0"/>
          </a:p>
          <a:p>
            <a:r>
              <a:rPr lang="en-US" dirty="0"/>
              <a:t>Make a decision: prioritize sensitivity and accuracy</a:t>
            </a:r>
          </a:p>
          <a:p>
            <a:endParaRPr lang="en-US" dirty="0"/>
          </a:p>
          <a:p>
            <a:r>
              <a:rPr lang="en-US" dirty="0"/>
              <a:t>The assembly is for the field as much as it is for the lab</a:t>
            </a:r>
          </a:p>
        </p:txBody>
      </p:sp>
      <p:sp>
        <p:nvSpPr>
          <p:cNvPr id="4" name="Slide Number Placeholder 3"/>
          <p:cNvSpPr>
            <a:spLocks noGrp="1"/>
          </p:cNvSpPr>
          <p:nvPr>
            <p:ph type="sldNum" sz="quarter" idx="5"/>
          </p:nvPr>
        </p:nvSpPr>
        <p:spPr/>
        <p:txBody>
          <a:bodyPr/>
          <a:lstStyle/>
          <a:p>
            <a:fld id="{BB184656-25ED-5C41-B82E-D2575934E8DD}" type="slidenum">
              <a:rPr lang="en-US" smtClean="0"/>
              <a:t>23</a:t>
            </a:fld>
            <a:endParaRPr lang="en-US"/>
          </a:p>
        </p:txBody>
      </p:sp>
    </p:spTree>
    <p:extLst>
      <p:ext uri="{BB962C8B-B14F-4D97-AF65-F5344CB8AC3E}">
        <p14:creationId xmlns:p14="http://schemas.microsoft.com/office/powerpoint/2010/main" val="2845848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25</a:t>
            </a:fld>
            <a:endParaRPr lang="en-US"/>
          </a:p>
        </p:txBody>
      </p:sp>
    </p:spTree>
    <p:extLst>
      <p:ext uri="{BB962C8B-B14F-4D97-AF65-F5344CB8AC3E}">
        <p14:creationId xmlns:p14="http://schemas.microsoft.com/office/powerpoint/2010/main" val="7491647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sng" dirty="0">
                <a:solidFill>
                  <a:srgbClr val="24292F"/>
                </a:solidFill>
                <a:effectLst/>
                <a:latin typeface="-apple-system"/>
              </a:rPr>
              <a:t>On Trinity genome-guided mode</a:t>
            </a:r>
          </a:p>
          <a:p>
            <a:r>
              <a:rPr lang="en-US" b="0" i="0" dirty="0">
                <a:solidFill>
                  <a:srgbClr val="24292F"/>
                </a:solidFill>
                <a:effectLst/>
                <a:latin typeface="-apple-system"/>
              </a:rPr>
              <a:t>If a genome sequence is available, Trinity offers a method whereby reads are first aligned to the genome, partitioned according to locus, followed by de novo transcriptome assembly at each locus. In this use-case, the genome is only being used as a substrate for grouping overlapping reads into clusters that will then be separately fed into Trinity for de novo transcriptome assembly. This is very much </a:t>
            </a:r>
            <a:r>
              <a:rPr lang="en-US" b="1" i="0" dirty="0">
                <a:solidFill>
                  <a:srgbClr val="24292F"/>
                </a:solidFill>
                <a:effectLst/>
                <a:latin typeface="-apple-system"/>
              </a:rPr>
              <a:t>unlike</a:t>
            </a:r>
            <a:r>
              <a:rPr lang="en-US" b="0" i="0" dirty="0">
                <a:solidFill>
                  <a:srgbClr val="24292F"/>
                </a:solidFill>
                <a:effectLst/>
                <a:latin typeface="-apple-system"/>
              </a:rPr>
              <a:t> typical genome-guided approaches (e.g., Cufflinks) where aligned reads are stitched into transcript structures and where transcript sequences are reconstructed based on the reference genome sequence. Here, transcripts are reconstructed based on the actual read sequences.</a:t>
            </a:r>
          </a:p>
          <a:p>
            <a:endParaRPr lang="en-US" b="0" i="0" dirty="0">
              <a:solidFill>
                <a:srgbClr val="24292F"/>
              </a:solidFill>
              <a:effectLst/>
              <a:latin typeface="-apple-system"/>
            </a:endParaRPr>
          </a:p>
          <a:p>
            <a:r>
              <a:rPr lang="en-US" u="sng" dirty="0" err="1"/>
              <a:t>Rhind</a:t>
            </a:r>
            <a:r>
              <a:rPr lang="en-US" u="sng" dirty="0"/>
              <a:t> et 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u="sng" dirty="0"/>
              <a:t>Valid transcript alignments were required to align to the genome across at least 90% of their length and with at least 95% sequence identity.</a:t>
            </a:r>
            <a:r>
              <a:rPr lang="en-US" dirty="0"/>
              <a:t>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endParaRPr lang="en-US" b="0" i="0" dirty="0">
              <a:solidFill>
                <a:srgbClr val="24292F"/>
              </a:solidFill>
              <a:effectLst/>
              <a:latin typeface="-apple-system"/>
            </a:endParaRPr>
          </a:p>
          <a:p>
            <a:endParaRPr lang="en-US" b="0" i="0" dirty="0">
              <a:solidFill>
                <a:srgbClr val="24292F"/>
              </a:solidFill>
              <a:effectLst/>
              <a:latin typeface="-apple-system"/>
            </a:endParaRP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26</a:t>
            </a:fld>
            <a:endParaRPr lang="en-US"/>
          </a:p>
        </p:txBody>
      </p:sp>
    </p:spTree>
    <p:extLst>
      <p:ext uri="{BB962C8B-B14F-4D97-AF65-F5344CB8AC3E}">
        <p14:creationId xmlns:p14="http://schemas.microsoft.com/office/powerpoint/2010/main" val="1568623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33</a:t>
            </a:fld>
            <a:endParaRPr lang="en-US"/>
          </a:p>
        </p:txBody>
      </p:sp>
    </p:spTree>
    <p:extLst>
      <p:ext uri="{BB962C8B-B14F-4D97-AF65-F5344CB8AC3E}">
        <p14:creationId xmlns:p14="http://schemas.microsoft.com/office/powerpoint/2010/main" val="1729283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Associated with bullet #1, sub-bullet #1</a:t>
            </a:r>
          </a:p>
          <a:p>
            <a:pPr marL="171450" indent="-171450">
              <a:buFont typeface="Arial" panose="020B0604020202020204" pitchFamily="34" charset="0"/>
              <a:buChar char="•"/>
            </a:pPr>
            <a:r>
              <a:rPr lang="en-US" dirty="0"/>
              <a:t>Of the assembled transcripts that Alison put together, ~30% had no same-strand overlap with previous annotations—but what about the overlap with defined annotations: Did she recapitulate those annotations? Were there any differences?</a:t>
            </a:r>
          </a:p>
          <a:p>
            <a:endParaRPr lang="en-US" dirty="0"/>
          </a:p>
          <a:p>
            <a:r>
              <a:rPr lang="en-US" dirty="0"/>
              <a:t>Associated with bullet #2, sub-bullet #1</a:t>
            </a:r>
          </a:p>
          <a:p>
            <a:pPr marL="171450" indent="-171450">
              <a:buFont typeface="Arial" panose="020B0604020202020204" pitchFamily="34" charset="0"/>
              <a:buChar char="•"/>
            </a:pPr>
            <a:r>
              <a:rPr lang="en-US" dirty="0"/>
              <a:t>Are there changes in levels of transcription? </a:t>
            </a:r>
          </a:p>
          <a:p>
            <a:pPr marL="171450" indent="-171450">
              <a:buFont typeface="Arial" panose="020B0604020202020204" pitchFamily="34" charset="0"/>
              <a:buChar char="•"/>
            </a:pPr>
            <a:r>
              <a:rPr lang="en-US" dirty="0"/>
              <a:t>Are there positional changes such as changes in start or stop sites? </a:t>
            </a:r>
          </a:p>
          <a:p>
            <a:pPr marL="171450" indent="-171450">
              <a:buFont typeface="Arial" panose="020B0604020202020204" pitchFamily="34" charset="0"/>
              <a:buChar char="•"/>
            </a:pPr>
            <a:r>
              <a:rPr lang="en-US" dirty="0"/>
              <a:t>And, generally, “analysis [to estimate likely functions for given antisense transcript]—for example, are longer [antisense] transcripts [“more”] functional? [Antisense transcripts in] [c]</a:t>
            </a:r>
            <a:r>
              <a:rPr lang="en-US" dirty="0" err="1"/>
              <a:t>ertain</a:t>
            </a:r>
            <a:r>
              <a:rPr lang="en-US" dirty="0"/>
              <a:t> orientations [with respect to] genes? Does the relationship with the promotor matter? (This is very downstream. Your call how much detail you want to talk about it.)</a:t>
            </a:r>
          </a:p>
        </p:txBody>
      </p:sp>
      <p:sp>
        <p:nvSpPr>
          <p:cNvPr id="4" name="Slide Number Placeholder 3"/>
          <p:cNvSpPr>
            <a:spLocks noGrp="1"/>
          </p:cNvSpPr>
          <p:nvPr>
            <p:ph type="sldNum" sz="quarter" idx="5"/>
          </p:nvPr>
        </p:nvSpPr>
        <p:spPr/>
        <p:txBody>
          <a:bodyPr/>
          <a:lstStyle/>
          <a:p>
            <a:fld id="{BB184656-25ED-5C41-B82E-D2575934E8DD}" type="slidenum">
              <a:rPr lang="en-US" smtClean="0"/>
              <a:t>3</a:t>
            </a:fld>
            <a:endParaRPr lang="en-US"/>
          </a:p>
        </p:txBody>
      </p:sp>
    </p:spTree>
    <p:extLst>
      <p:ext uri="{BB962C8B-B14F-4D97-AF65-F5344CB8AC3E}">
        <p14:creationId xmlns:p14="http://schemas.microsoft.com/office/powerpoint/2010/main" val="2733532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sng" dirty="0">
                <a:effectLst/>
                <a:latin typeface="CaeciliaLTStd"/>
              </a:rPr>
              <a:t>Raghavan et al.: Section “De novo transcriptome assembly”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Assembly algorithms are mostly based on using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as assembly units instead of whole reads.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 </a:t>
            </a:r>
            <a:r>
              <a:rPr lang="en-US" sz="1200" b="0" i="1" dirty="0">
                <a:effectLst/>
                <a:latin typeface="CaeciliaLTStd"/>
              </a:rPr>
              <a:t>k-</a:t>
            </a:r>
            <a:r>
              <a:rPr lang="en-US" sz="1200" b="0" i="1" dirty="0" err="1">
                <a:effectLst/>
                <a:latin typeface="CaeciliaLTStd"/>
              </a:rPr>
              <a:t>mer</a:t>
            </a:r>
            <a:r>
              <a:rPr lang="en-US" sz="1200" b="0" i="1" dirty="0">
                <a:effectLst/>
                <a:latin typeface="CaeciliaLTStd"/>
              </a:rPr>
              <a:t> </a:t>
            </a:r>
            <a:r>
              <a:rPr lang="en-US" sz="1200" b="0" dirty="0">
                <a:effectLst/>
                <a:latin typeface="CaeciliaLTStd"/>
              </a:rPr>
              <a:t>is a sub-string of length </a:t>
            </a:r>
            <a:r>
              <a:rPr lang="en-US" sz="1200" i="1" dirty="0">
                <a:effectLst/>
                <a:latin typeface="Courier" panose="02070309020205020404" pitchFamily="49" charset="0"/>
              </a:rPr>
              <a:t>k</a:t>
            </a:r>
            <a:r>
              <a:rPr lang="en-US" sz="1200" dirty="0">
                <a:effectLst/>
                <a:latin typeface="Courier" panose="02070309020205020404" pitchFamily="49" charset="0"/>
              </a:rPr>
              <a:t> </a:t>
            </a:r>
            <a:r>
              <a:rPr lang="en-US" sz="1200" b="0" dirty="0">
                <a:effectLst/>
                <a:latin typeface="CaeciliaLTStd"/>
              </a:rPr>
              <a:t>derived from a particular read [</a:t>
            </a:r>
            <a:r>
              <a:rPr lang="en-US" sz="1200" b="0" dirty="0">
                <a:solidFill>
                  <a:srgbClr val="0000FF"/>
                </a:solidFill>
                <a:effectLst/>
                <a:latin typeface="CaeciliaLTStd"/>
              </a:rPr>
              <a:t>46</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The first step in the assembly process is to construct a dictionary of all possible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(for a given </a:t>
            </a:r>
            <a:r>
              <a:rPr lang="en-US" sz="1200" dirty="0">
                <a:effectLst/>
                <a:latin typeface="Courier" panose="02070309020205020404" pitchFamily="49" charset="0"/>
              </a:rPr>
              <a:t>k</a:t>
            </a:r>
            <a:r>
              <a:rPr lang="en-US" sz="1200" b="0" dirty="0">
                <a:effectLst/>
                <a:latin typeface="CaeciliaLTStd"/>
              </a:rPr>
              <a:t>) and the reads these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originate from.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Most modern assemblers are graph-based in that they represent the </a:t>
            </a:r>
            <a:r>
              <a:rPr lang="en-US" sz="1200" b="0" i="1" dirty="0">
                <a:effectLst/>
                <a:latin typeface="CaeciliaLTStd"/>
              </a:rPr>
              <a:t>k-</a:t>
            </a:r>
            <a:r>
              <a:rPr lang="en-US" sz="1200" b="0" i="1" dirty="0" err="1">
                <a:effectLst/>
                <a:latin typeface="CaeciliaLTStd"/>
              </a:rPr>
              <a:t>mers</a:t>
            </a:r>
            <a:r>
              <a:rPr lang="en-US" sz="1200" b="0" i="1" dirty="0">
                <a:effectLst/>
                <a:latin typeface="CaeciliaLTStd"/>
              </a:rPr>
              <a:t> </a:t>
            </a:r>
            <a:r>
              <a:rPr lang="en-US" sz="1200" b="0" dirty="0">
                <a:effectLst/>
                <a:latin typeface="CaeciliaLTStd"/>
              </a:rPr>
              <a:t>as nodes in a so-called De Bruijn graph (Figure </a:t>
            </a:r>
            <a:r>
              <a:rPr lang="en-US" sz="1200" b="0" dirty="0">
                <a:solidFill>
                  <a:srgbClr val="0000FF"/>
                </a:solidFill>
                <a:effectLst/>
                <a:latin typeface="CaeciliaLTStd"/>
              </a:rPr>
              <a:t>3</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Subsequently a contig is a path through the graph, where each distinct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represents a vertex in the graph.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Edges are formed between two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vertices if they have an overlap of exactly k-1 nucleotides.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In this way paths through the graph correspond to possible sequences the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originated from (Figure </a:t>
            </a:r>
            <a:r>
              <a:rPr lang="en-US" sz="1200" b="0" dirty="0">
                <a:solidFill>
                  <a:srgbClr val="0000FF"/>
                </a:solidFill>
                <a:effectLst/>
                <a:latin typeface="CaeciliaLTStd"/>
              </a:rPr>
              <a:t>3</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Paths are extended until no further overlap-based extensions are possible [</a:t>
            </a:r>
            <a:r>
              <a:rPr lang="en-US" sz="1200" b="0" dirty="0">
                <a:solidFill>
                  <a:srgbClr val="0000FF"/>
                </a:solidFill>
                <a:effectLst/>
                <a:latin typeface="CaeciliaLTStd"/>
              </a:rPr>
              <a:t>46</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Then each possible path through the graph is traversed and recovered as a separate contig corresponding to a single transcript.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Subsequently, post-processing steps may be implemented to filter and group contigs to yield a representative set of the assembled sequences.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De Bruijn graph-based assembly is sensitive to the choice of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length as it dictates the set of contigs assembled by controlling the complexity of the graphs.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sng" dirty="0">
                <a:effectLst/>
                <a:latin typeface="CaeciliaLTStd"/>
              </a:rPr>
              <a:t>Citations</a:t>
            </a:r>
          </a:p>
          <a:p>
            <a:pPr>
              <a:buFont typeface="+mj-lt"/>
              <a:buNone/>
            </a:pPr>
            <a:r>
              <a:rPr lang="en-US" dirty="0"/>
              <a:t>15. Martin JA, Wang Z. Next-generation transcriptome assembly. Nat Rev Genet September 2011;12(10):671–82.</a:t>
            </a:r>
          </a:p>
          <a:p>
            <a:pPr>
              <a:buFont typeface="+mj-lt"/>
              <a:buNone/>
            </a:pPr>
            <a:r>
              <a:rPr lang="en-US" dirty="0"/>
              <a:t>56. </a:t>
            </a:r>
            <a:r>
              <a:rPr lang="en-US" dirty="0" err="1"/>
              <a:t>Bushmanova</a:t>
            </a:r>
            <a:r>
              <a:rPr lang="en-US" dirty="0"/>
              <a:t> E, </a:t>
            </a:r>
            <a:r>
              <a:rPr lang="en-US" dirty="0" err="1"/>
              <a:t>Antipov</a:t>
            </a:r>
            <a:r>
              <a:rPr lang="en-US" dirty="0"/>
              <a:t> D, Lapidus A, et al. </a:t>
            </a:r>
            <a:r>
              <a:rPr lang="en-US" dirty="0" err="1"/>
              <a:t>rnaSPAdes</a:t>
            </a:r>
            <a:r>
              <a:rPr lang="en-US" dirty="0"/>
              <a:t>: a de novo transcriptome assembler and its application to RNA-Seq data. </a:t>
            </a:r>
            <a:r>
              <a:rPr lang="en-US" dirty="0" err="1"/>
              <a:t>Gigascience</a:t>
            </a:r>
            <a:r>
              <a:rPr lang="en-US" dirty="0"/>
              <a:t> September 2019;8(9).</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200" b="0" dirty="0">
                <a:effectLst/>
                <a:latin typeface="CaeciliaLTStd"/>
              </a:rPr>
              <a:t>46. </a:t>
            </a:r>
            <a:r>
              <a:rPr lang="en-US" sz="1200" b="0" dirty="0" err="1">
                <a:effectLst/>
                <a:latin typeface="CaeciliaLTStd"/>
              </a:rPr>
              <a:t>Grabherr</a:t>
            </a:r>
            <a:r>
              <a:rPr lang="en-US" sz="1200" b="0" dirty="0">
                <a:effectLst/>
                <a:latin typeface="CaeciliaLTStd"/>
              </a:rPr>
              <a:t> MG, Haas BJ, </a:t>
            </a:r>
            <a:r>
              <a:rPr lang="en-US" sz="1200" b="0" dirty="0" err="1">
                <a:effectLst/>
                <a:latin typeface="CaeciliaLTStd"/>
              </a:rPr>
              <a:t>Yassour</a:t>
            </a:r>
            <a:r>
              <a:rPr lang="en-US" sz="1200" b="0" dirty="0">
                <a:effectLst/>
                <a:latin typeface="CaeciliaLTStd"/>
              </a:rPr>
              <a:t> M, </a:t>
            </a:r>
            <a:r>
              <a:rPr lang="en-US" sz="1200" b="0" i="1" dirty="0">
                <a:effectLst/>
                <a:latin typeface="CaeciliaLTStd"/>
              </a:rPr>
              <a:t>et al. </a:t>
            </a:r>
            <a:r>
              <a:rPr lang="en-US" sz="1200" b="0" dirty="0">
                <a:effectLst/>
                <a:latin typeface="CaeciliaLTStd"/>
              </a:rPr>
              <a:t>Full-length transcriptome assembly from RNA-Seq data without a reference genome. </a:t>
            </a:r>
            <a:r>
              <a:rPr lang="en-US" sz="1200" b="0" i="1" dirty="0">
                <a:effectLst/>
                <a:latin typeface="CaeciliaLTStd"/>
              </a:rPr>
              <a:t>Nat </a:t>
            </a:r>
            <a:r>
              <a:rPr lang="en-US" sz="1200" b="0" i="1" dirty="0" err="1">
                <a:effectLst/>
                <a:latin typeface="CaeciliaLTStd"/>
              </a:rPr>
              <a:t>Biotechnol</a:t>
            </a:r>
            <a:r>
              <a:rPr lang="en-US" sz="1200" b="0" i="1" dirty="0">
                <a:effectLst/>
                <a:latin typeface="CaeciliaLTStd"/>
              </a:rPr>
              <a:t> </a:t>
            </a:r>
            <a:r>
              <a:rPr lang="en-US" sz="1200" b="0" dirty="0">
                <a:effectLst/>
                <a:latin typeface="CaeciliaLTStd"/>
              </a:rPr>
              <a:t>May 2011;</a:t>
            </a:r>
            <a:r>
              <a:rPr lang="en-US" sz="1200" b="1" dirty="0">
                <a:effectLst/>
                <a:latin typeface="CaeciliaLTStd"/>
              </a:rPr>
              <a:t>29</a:t>
            </a:r>
            <a:r>
              <a:rPr lang="en-US" sz="1200" b="0" dirty="0">
                <a:effectLst/>
                <a:latin typeface="CaeciliaLTStd"/>
              </a:rPr>
              <a:t>(7):644–52. </a:t>
            </a:r>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4</a:t>
            </a:fld>
            <a:endParaRPr lang="en-US"/>
          </a:p>
        </p:txBody>
      </p:sp>
    </p:spTree>
    <p:extLst>
      <p:ext uri="{BB962C8B-B14F-4D97-AF65-F5344CB8AC3E}">
        <p14:creationId xmlns:p14="http://schemas.microsoft.com/office/powerpoint/2010/main" val="3559739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err="1"/>
              <a:t>Rhind</a:t>
            </a:r>
            <a:r>
              <a:rPr lang="en-US" u="sng" dirty="0"/>
              <a:t>-et-al.: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dirty="0"/>
              <a:t>Valid transcript alignments were required to align to the genome across at least 90% of their length and with at least 95% sequence identity.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p>
        </p:txBody>
      </p:sp>
      <p:sp>
        <p:nvSpPr>
          <p:cNvPr id="4" name="Slide Number Placeholder 3"/>
          <p:cNvSpPr>
            <a:spLocks noGrp="1"/>
          </p:cNvSpPr>
          <p:nvPr>
            <p:ph type="sldNum" sz="quarter" idx="5"/>
          </p:nvPr>
        </p:nvSpPr>
        <p:spPr/>
        <p:txBody>
          <a:bodyPr/>
          <a:lstStyle/>
          <a:p>
            <a:fld id="{BB184656-25ED-5C41-B82E-D2575934E8DD}" type="slidenum">
              <a:rPr lang="en-US" smtClean="0"/>
              <a:t>5</a:t>
            </a:fld>
            <a:endParaRPr lang="en-US"/>
          </a:p>
        </p:txBody>
      </p:sp>
    </p:spTree>
    <p:extLst>
      <p:ext uri="{BB962C8B-B14F-4D97-AF65-F5344CB8AC3E}">
        <p14:creationId xmlns:p14="http://schemas.microsoft.com/office/powerpoint/2010/main" val="400362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dirty="0">
                <a:solidFill>
                  <a:srgbClr val="24292F"/>
                </a:solidFill>
                <a:effectLst/>
                <a:latin typeface="-apple-system"/>
              </a:rPr>
              <a:t>#TODO Citations for atria and </a:t>
            </a:r>
            <a:r>
              <a:rPr lang="en-US" b="0" i="0" u="none" dirty="0" err="1">
                <a:solidFill>
                  <a:srgbClr val="24292F"/>
                </a:solidFill>
                <a:effectLst/>
                <a:latin typeface="-apple-system"/>
              </a:rPr>
              <a:t>Rcorrector</a:t>
            </a:r>
            <a:endParaRPr lang="en-US" b="0" i="0" u="none" dirty="0">
              <a:solidFill>
                <a:srgbClr val="24292F"/>
              </a:solidFill>
              <a:effectLst/>
              <a:latin typeface="-apple-system"/>
            </a:endParaRPr>
          </a:p>
          <a:p>
            <a:endParaRPr lang="en-US" b="0" i="0" u="none" dirty="0">
              <a:solidFill>
                <a:srgbClr val="24292F"/>
              </a:solidFill>
              <a:effectLst/>
              <a:latin typeface="-apple-system"/>
            </a:endParaRPr>
          </a:p>
          <a:p>
            <a:r>
              <a:rPr lang="en-US" b="0" i="0" u="sng" dirty="0">
                <a:solidFill>
                  <a:srgbClr val="24292F"/>
                </a:solidFill>
                <a:effectLst/>
                <a:latin typeface="-apple-system"/>
              </a:rPr>
              <a:t>On Trinity genome-guided mode</a:t>
            </a:r>
          </a:p>
          <a:p>
            <a:r>
              <a:rPr lang="en-US" b="0" i="0" dirty="0">
                <a:solidFill>
                  <a:srgbClr val="24292F"/>
                </a:solidFill>
                <a:effectLst/>
                <a:latin typeface="-apple-system"/>
              </a:rPr>
              <a:t>If a genome sequence is available, Trinity offers a method whereby reads are first aligned to the genome, partitioned according to locus, followed by de novo transcriptome assembly at each locus. In this use-case, the genome is only being used as a substrate for grouping overlapping reads into clusters that will then be separately fed into Trinity for de novo transcriptome assembly. This is very much </a:t>
            </a:r>
            <a:r>
              <a:rPr lang="en-US" b="1" i="0" dirty="0">
                <a:solidFill>
                  <a:srgbClr val="24292F"/>
                </a:solidFill>
                <a:effectLst/>
                <a:latin typeface="-apple-system"/>
              </a:rPr>
              <a:t>unlike</a:t>
            </a:r>
            <a:r>
              <a:rPr lang="en-US" b="0" i="0" dirty="0">
                <a:solidFill>
                  <a:srgbClr val="24292F"/>
                </a:solidFill>
                <a:effectLst/>
                <a:latin typeface="-apple-system"/>
              </a:rPr>
              <a:t> typical genome-guided approaches (e.g., Cufflinks) where aligned reads are stitched into transcript structures and where transcript sequences are reconstructed based on the reference genome sequence. Here, transcripts are reconstructed based on the actual read sequences.</a:t>
            </a:r>
          </a:p>
          <a:p>
            <a:endParaRPr lang="en-US" b="0" i="0" dirty="0">
              <a:solidFill>
                <a:srgbClr val="24292F"/>
              </a:solidFill>
              <a:effectLst/>
              <a:latin typeface="-apple-system"/>
            </a:endParaRPr>
          </a:p>
          <a:p>
            <a:r>
              <a:rPr lang="en-US" u="sng" dirty="0" err="1"/>
              <a:t>Rhind</a:t>
            </a:r>
            <a:r>
              <a:rPr lang="en-US" u="sng" dirty="0"/>
              <a:t> et 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u="sng" dirty="0"/>
              <a:t>Valid transcript alignments were required to align to the genome across at least 90% of their length and with at least 95% sequence identity.</a:t>
            </a:r>
            <a:r>
              <a:rPr lang="en-US" dirty="0"/>
              <a:t>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endParaRPr lang="en-US" b="0" i="0" dirty="0">
              <a:solidFill>
                <a:srgbClr val="24292F"/>
              </a:solidFill>
              <a:effectLst/>
              <a:latin typeface="-apple-system"/>
            </a:endParaRPr>
          </a:p>
          <a:p>
            <a:endParaRPr lang="en-US" b="0" i="0" dirty="0">
              <a:solidFill>
                <a:srgbClr val="24292F"/>
              </a:solidFill>
              <a:effectLst/>
              <a:latin typeface="-apple-system"/>
            </a:endParaRP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7</a:t>
            </a:fld>
            <a:endParaRPr lang="en-US"/>
          </a:p>
        </p:txBody>
      </p:sp>
    </p:spTree>
    <p:extLst>
      <p:ext uri="{BB962C8B-B14F-4D97-AF65-F5344CB8AC3E}">
        <p14:creationId xmlns:p14="http://schemas.microsoft.com/office/powerpoint/2010/main" val="116964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12</a:t>
            </a:fld>
            <a:endParaRPr lang="en-US"/>
          </a:p>
        </p:txBody>
      </p:sp>
    </p:spTree>
    <p:extLst>
      <p:ext uri="{BB962C8B-B14F-4D97-AF65-F5344CB8AC3E}">
        <p14:creationId xmlns:p14="http://schemas.microsoft.com/office/powerpoint/2010/main" val="249036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13</a:t>
            </a:fld>
            <a:endParaRPr lang="en-US"/>
          </a:p>
        </p:txBody>
      </p:sp>
    </p:spTree>
    <p:extLst>
      <p:ext uri="{BB962C8B-B14F-4D97-AF65-F5344CB8AC3E}">
        <p14:creationId xmlns:p14="http://schemas.microsoft.com/office/powerpoint/2010/main" val="836643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14</a:t>
            </a:fld>
            <a:endParaRPr lang="en-US"/>
          </a:p>
        </p:txBody>
      </p:sp>
    </p:spTree>
    <p:extLst>
      <p:ext uri="{BB962C8B-B14F-4D97-AF65-F5344CB8AC3E}">
        <p14:creationId xmlns:p14="http://schemas.microsoft.com/office/powerpoint/2010/main" val="1938333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15</a:t>
            </a:fld>
            <a:endParaRPr lang="en-US"/>
          </a:p>
        </p:txBody>
      </p:sp>
    </p:spTree>
    <p:extLst>
      <p:ext uri="{BB962C8B-B14F-4D97-AF65-F5344CB8AC3E}">
        <p14:creationId xmlns:p14="http://schemas.microsoft.com/office/powerpoint/2010/main" val="1665898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A4DFE-339F-6740-9DB5-F01DC1FF61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6BDB52-A49E-299F-20B7-3CCEF7C461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8DCD6B-3507-4BCC-7CBD-5937EA7DC75D}"/>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975941EC-B095-9FD0-71DB-54273B383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66F72E-D29E-37D3-9A2E-6B2C1BB5E832}"/>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717436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B39A3-759A-3FEA-DD4D-81E6B0481D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C0D123-253E-5DDA-2F22-EB579180F9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398AF-8680-40E4-FB49-A7450A9F9C4E}"/>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5CCD7BD9-1458-B2BD-779D-D233884B58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5253C0-D818-D66B-9C5E-D594D991264B}"/>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395433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59A3FC-52CB-7A63-5376-F1ED6CF676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42A92D-6CB0-BECA-80AD-4B66A65C15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5A5E15-8B86-B7C1-A04D-ED8D1380A83F}"/>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DD5A824A-C95F-C4F9-7453-944EA3039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89858-B21D-EAC3-6A98-7300468A40B7}"/>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469891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806AC-852C-09A3-220D-C4444C686A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8CBF5C-F60E-6D5F-305C-A44B548E01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B6A0BB-4763-C126-9EE2-01D46E9ACAE2}"/>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8677A9EE-B09F-888C-8EF9-AD99D8898C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18DB5-3C53-D789-5E60-10170B3575C5}"/>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109653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1CCA3-E4EF-641B-106A-5957B70884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01DFBE-3191-BAC8-687C-64C554F81E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CBABB9-0528-37CC-B45E-9CE07E00F147}"/>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2D394F9B-FBE0-7F23-6BA9-275EA162F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485CCB-B4A3-BED5-32D9-096F6BDBDE2C}"/>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1348915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C8DAD-1AB4-3425-C66E-EF7DDBC175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F4329-BA7E-E2BC-70F7-57FDB0DEB8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6552CC-F830-DF85-183E-D178ED0D9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6BB25C-40AF-070B-298E-165D1E46DEF2}"/>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6" name="Footer Placeholder 5">
            <a:extLst>
              <a:ext uri="{FF2B5EF4-FFF2-40B4-BE49-F238E27FC236}">
                <a16:creationId xmlns:a16="http://schemas.microsoft.com/office/drawing/2014/main" id="{D5367E38-18B5-4CF6-4E20-DE8A291B63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42694E-EA97-D540-81DC-E69BD5E78BFE}"/>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4044336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8CF5E-E7D5-1CA8-C593-654C3E0808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A9E689-01A0-45D2-13E9-02922A11F4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C92372-2AD8-81FB-100F-524287FB44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96DAA0-88F9-C46B-FCB8-C513CCC64B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A6B5C1-22DD-9C50-E1B9-A20B785936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EA2374-6D2E-A8C7-934F-D9AB28BB5364}"/>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8" name="Footer Placeholder 7">
            <a:extLst>
              <a:ext uri="{FF2B5EF4-FFF2-40B4-BE49-F238E27FC236}">
                <a16:creationId xmlns:a16="http://schemas.microsoft.com/office/drawing/2014/main" id="{F2D4CDEF-E0CE-02BD-3D9B-77A50E8587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E7E966-7174-780A-6E76-65E036126527}"/>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1289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FD6E3-380A-7B1D-8AD9-BDCBBF446F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C8C5D8-FA06-04B8-3064-7D3E909DC106}"/>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4" name="Footer Placeholder 3">
            <a:extLst>
              <a:ext uri="{FF2B5EF4-FFF2-40B4-BE49-F238E27FC236}">
                <a16:creationId xmlns:a16="http://schemas.microsoft.com/office/drawing/2014/main" id="{EF996C96-8CAC-4DA2-345F-21FB591468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A31181-F76F-57EB-7990-E57DBEB8EF6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059800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C635A-12D8-A759-3D37-D742FF65779A}"/>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3" name="Footer Placeholder 2">
            <a:extLst>
              <a:ext uri="{FF2B5EF4-FFF2-40B4-BE49-F238E27FC236}">
                <a16:creationId xmlns:a16="http://schemas.microsoft.com/office/drawing/2014/main" id="{5197F1A1-B27D-61DC-8D28-E887562D92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1AD6DC-7B23-9325-C385-E810707E7BB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481391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0435E-A09A-D0E3-4232-CD71D22006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11C33B-F6FE-37CE-691C-996B9C086A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027170-6DCA-C765-F589-9922F4E3CE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6417BC-CD99-B1F3-95B2-74A0529DBE2B}"/>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6" name="Footer Placeholder 5">
            <a:extLst>
              <a:ext uri="{FF2B5EF4-FFF2-40B4-BE49-F238E27FC236}">
                <a16:creationId xmlns:a16="http://schemas.microsoft.com/office/drawing/2014/main" id="{2E679DDC-91DD-DFCE-258D-46B70DE2BB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30F4DE-6BD6-953E-04AC-454E872DED13}"/>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398167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E459-A3D9-EC55-686B-A7EA97EFE7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1CE107-0FB3-72DB-6FF2-F6720BADE3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3701A6-BC21-E626-3425-DE09D2E0D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3B30C-0342-8D27-C2D5-6DAC6F360813}"/>
              </a:ext>
            </a:extLst>
          </p:cNvPr>
          <p:cNvSpPr>
            <a:spLocks noGrp="1"/>
          </p:cNvSpPr>
          <p:nvPr>
            <p:ph type="dt" sz="half" idx="10"/>
          </p:nvPr>
        </p:nvSpPr>
        <p:spPr/>
        <p:txBody>
          <a:bodyPr/>
          <a:lstStyle/>
          <a:p>
            <a:fld id="{4E639BD3-A2E3-0A4D-AD7D-1E9ABC78CC0B}" type="datetimeFigureOut">
              <a:rPr lang="en-US" smtClean="0"/>
              <a:t>2/22/23</a:t>
            </a:fld>
            <a:endParaRPr lang="en-US"/>
          </a:p>
        </p:txBody>
      </p:sp>
      <p:sp>
        <p:nvSpPr>
          <p:cNvPr id="6" name="Footer Placeholder 5">
            <a:extLst>
              <a:ext uri="{FF2B5EF4-FFF2-40B4-BE49-F238E27FC236}">
                <a16:creationId xmlns:a16="http://schemas.microsoft.com/office/drawing/2014/main" id="{171B4B39-3D27-6B61-F0C1-ABE0A951EB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1ECEB3-385A-0394-989D-D15EAD307C5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1481699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1AEAD0-050A-8545-C026-4CED54E8DA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DCD9AA-EEBC-B6DF-A90F-EEF8872ABA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B0DFBF-3AD8-9392-12DB-A29A1C348A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639BD3-A2E3-0A4D-AD7D-1E9ABC78CC0B}" type="datetimeFigureOut">
              <a:rPr lang="en-US" smtClean="0"/>
              <a:t>2/22/23</a:t>
            </a:fld>
            <a:endParaRPr lang="en-US"/>
          </a:p>
        </p:txBody>
      </p:sp>
      <p:sp>
        <p:nvSpPr>
          <p:cNvPr id="5" name="Footer Placeholder 4">
            <a:extLst>
              <a:ext uri="{FF2B5EF4-FFF2-40B4-BE49-F238E27FC236}">
                <a16:creationId xmlns:a16="http://schemas.microsoft.com/office/drawing/2014/main" id="{4B8A405B-1A23-6770-86D0-9E21DE096A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64C533-8D20-6758-4E28-164B88FC7C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FC3FC5-C309-F447-94FA-195826D4BB47}" type="slidenum">
              <a:rPr lang="en-US" smtClean="0"/>
              <a:t>‹#›</a:t>
            </a:fld>
            <a:endParaRPr lang="en-US"/>
          </a:p>
        </p:txBody>
      </p:sp>
    </p:spTree>
    <p:extLst>
      <p:ext uri="{BB962C8B-B14F-4D97-AF65-F5344CB8AC3E}">
        <p14:creationId xmlns:p14="http://schemas.microsoft.com/office/powerpoint/2010/main" val="2428471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E75C2-02B8-44B3-AB6A-18609E8F1DE0}"/>
              </a:ext>
            </a:extLst>
          </p:cNvPr>
          <p:cNvSpPr>
            <a:spLocks noGrp="1"/>
          </p:cNvSpPr>
          <p:nvPr>
            <p:ph type="ctrTitle"/>
          </p:nvPr>
        </p:nvSpPr>
        <p:spPr>
          <a:xfrm>
            <a:off x="1073085" y="1122363"/>
            <a:ext cx="10045831" cy="2387600"/>
          </a:xfrm>
        </p:spPr>
        <p:txBody>
          <a:bodyPr>
            <a:normAutofit fontScale="90000"/>
          </a:bodyPr>
          <a:lstStyle/>
          <a:p>
            <a:r>
              <a:rPr lang="en-US" dirty="0">
                <a:latin typeface="Helvetica" pitchFamily="2" charset="0"/>
              </a:rPr>
              <a:t>An update on the transcriptome assembly project</a:t>
            </a:r>
          </a:p>
        </p:txBody>
      </p:sp>
      <p:sp>
        <p:nvSpPr>
          <p:cNvPr id="3" name="Subtitle 2">
            <a:extLst>
              <a:ext uri="{FF2B5EF4-FFF2-40B4-BE49-F238E27FC236}">
                <a16:creationId xmlns:a16="http://schemas.microsoft.com/office/drawing/2014/main" id="{BB994C7F-7594-D3EA-A8B0-5E3E8ADAFEEE}"/>
              </a:ext>
            </a:extLst>
          </p:cNvPr>
          <p:cNvSpPr>
            <a:spLocks noGrp="1"/>
          </p:cNvSpPr>
          <p:nvPr>
            <p:ph type="subTitle" idx="1"/>
          </p:nvPr>
        </p:nvSpPr>
        <p:spPr/>
        <p:txBody>
          <a:bodyPr/>
          <a:lstStyle/>
          <a:p>
            <a:r>
              <a:rPr lang="en-US" dirty="0">
                <a:latin typeface="Arial" panose="020B0604020202020204" pitchFamily="34" charset="0"/>
                <a:cs typeface="Arial" panose="020B0604020202020204" pitchFamily="34" charset="0"/>
              </a:rPr>
              <a:t>Kris </a:t>
            </a:r>
            <a:r>
              <a:rPr lang="en-US" dirty="0" err="1">
                <a:latin typeface="Arial" panose="020B0604020202020204" pitchFamily="34" charset="0"/>
                <a:cs typeface="Arial" panose="020B0604020202020204" pitchFamily="34" charset="0"/>
              </a:rPr>
              <a:t>Alavattam</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Tsukiyama</a:t>
            </a:r>
            <a:r>
              <a:rPr lang="en-US" dirty="0">
                <a:latin typeface="Arial" panose="020B0604020202020204" pitchFamily="34" charset="0"/>
                <a:cs typeface="Arial" panose="020B0604020202020204" pitchFamily="34" charset="0"/>
              </a:rPr>
              <a:t> Lab</a:t>
            </a:r>
          </a:p>
          <a:p>
            <a:r>
              <a:rPr lang="en-US" dirty="0">
                <a:latin typeface="Arial" panose="020B0604020202020204" pitchFamily="34" charset="0"/>
                <a:cs typeface="Arial" panose="020B0604020202020204" pitchFamily="34" charset="0"/>
              </a:rPr>
              <a:t>2/22/2023</a:t>
            </a:r>
          </a:p>
        </p:txBody>
      </p:sp>
    </p:spTree>
    <p:extLst>
      <p:ext uri="{BB962C8B-B14F-4D97-AF65-F5344CB8AC3E}">
        <p14:creationId xmlns:p14="http://schemas.microsoft.com/office/powerpoint/2010/main" val="153545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CD98497-F599-8B20-5477-09D78022E71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chemeClr val="tx1">
                    <a:lumMod val="50000"/>
                    <a:lumOff val="50000"/>
                  </a:schemeClr>
                </a:solidFill>
                <a:latin typeface="Helvetica Neue" panose="02000503000000020004" pitchFamily="2" charset="0"/>
              </a:rPr>
              <a:t>An overview of de novo assembly</a:t>
            </a:r>
            <a:endParaRPr lang="en-US" sz="2200" i="1" dirty="0">
              <a:solidFill>
                <a:schemeClr val="tx1">
                  <a:lumMod val="50000"/>
                  <a:lumOff val="50000"/>
                </a:schemeClr>
              </a:solidFill>
            </a:endParaRPr>
          </a:p>
        </p:txBody>
      </p:sp>
      <p:grpSp>
        <p:nvGrpSpPr>
          <p:cNvPr id="25" name="Group 24">
            <a:extLst>
              <a:ext uri="{FF2B5EF4-FFF2-40B4-BE49-F238E27FC236}">
                <a16:creationId xmlns:a16="http://schemas.microsoft.com/office/drawing/2014/main" id="{437F96F3-38A5-B9CE-C4F2-F6E102AE6E18}"/>
              </a:ext>
            </a:extLst>
          </p:cNvPr>
          <p:cNvGrpSpPr/>
          <p:nvPr/>
        </p:nvGrpSpPr>
        <p:grpSpPr>
          <a:xfrm>
            <a:off x="44963" y="1184640"/>
            <a:ext cx="6601545" cy="5867400"/>
            <a:chOff x="310329" y="622300"/>
            <a:chExt cx="6315763" cy="5613400"/>
          </a:xfrm>
        </p:grpSpPr>
        <p:grpSp>
          <p:nvGrpSpPr>
            <p:cNvPr id="23" name="Group 22">
              <a:extLst>
                <a:ext uri="{FF2B5EF4-FFF2-40B4-BE49-F238E27FC236}">
                  <a16:creationId xmlns:a16="http://schemas.microsoft.com/office/drawing/2014/main" id="{C7224D56-8E63-BF1D-9749-99F397CDB8F1}"/>
                </a:ext>
              </a:extLst>
            </p:cNvPr>
            <p:cNvGrpSpPr/>
            <p:nvPr/>
          </p:nvGrpSpPr>
          <p:grpSpPr>
            <a:xfrm>
              <a:off x="310329" y="622300"/>
              <a:ext cx="6315763" cy="5613400"/>
              <a:chOff x="310329" y="622300"/>
              <a:chExt cx="6315763" cy="5613400"/>
            </a:xfrm>
          </p:grpSpPr>
          <p:grpSp>
            <p:nvGrpSpPr>
              <p:cNvPr id="15" name="Group 14">
                <a:extLst>
                  <a:ext uri="{FF2B5EF4-FFF2-40B4-BE49-F238E27FC236}">
                    <a16:creationId xmlns:a16="http://schemas.microsoft.com/office/drawing/2014/main" id="{65345F6C-B964-6479-A414-460422656D8B}"/>
                  </a:ext>
                </a:extLst>
              </p:cNvPr>
              <p:cNvGrpSpPr/>
              <p:nvPr/>
            </p:nvGrpSpPr>
            <p:grpSpPr>
              <a:xfrm>
                <a:off x="310329" y="622300"/>
                <a:ext cx="6315763" cy="5613400"/>
                <a:chOff x="873083" y="794656"/>
                <a:chExt cx="6821992" cy="6063344"/>
              </a:xfrm>
            </p:grpSpPr>
            <p:pic>
              <p:nvPicPr>
                <p:cNvPr id="5" name="Picture 4" descr="Diagram&#10;&#10;Description automatically generated">
                  <a:extLst>
                    <a:ext uri="{FF2B5EF4-FFF2-40B4-BE49-F238E27FC236}">
                      <a16:creationId xmlns:a16="http://schemas.microsoft.com/office/drawing/2014/main" id="{0220CE5F-043B-C5AB-32C0-C1CD8BA877D5}"/>
                    </a:ext>
                  </a:extLst>
                </p:cNvPr>
                <p:cNvPicPr>
                  <a:picLocks noChangeAspect="1"/>
                </p:cNvPicPr>
                <p:nvPr/>
              </p:nvPicPr>
              <p:blipFill>
                <a:blip r:embed="rId2"/>
                <a:stretch>
                  <a:fillRect/>
                </a:stretch>
              </p:blipFill>
              <p:spPr>
                <a:xfrm>
                  <a:off x="1071530" y="794656"/>
                  <a:ext cx="6623545" cy="6063344"/>
                </a:xfrm>
                <a:prstGeom prst="rect">
                  <a:avLst/>
                </a:prstGeom>
              </p:spPr>
            </p:pic>
            <p:sp>
              <p:nvSpPr>
                <p:cNvPr id="2" name="TextBox 1">
                  <a:extLst>
                    <a:ext uri="{FF2B5EF4-FFF2-40B4-BE49-F238E27FC236}">
                      <a16:creationId xmlns:a16="http://schemas.microsoft.com/office/drawing/2014/main" id="{BEB6F868-8227-A141-D0E4-4B4BAE184E1C}"/>
                    </a:ext>
                  </a:extLst>
                </p:cNvPr>
                <p:cNvSpPr txBox="1"/>
                <p:nvPr/>
              </p:nvSpPr>
              <p:spPr>
                <a:xfrm>
                  <a:off x="873084" y="906831"/>
                  <a:ext cx="2580335" cy="318055"/>
                </a:xfrm>
                <a:prstGeom prst="rect">
                  <a:avLst/>
                </a:prstGeom>
                <a:noFill/>
              </p:spPr>
              <p:txBody>
                <a:bodyPr wrap="square" rtlCol="0">
                  <a:spAutoFit/>
                </a:bodyPr>
                <a:lstStyle/>
                <a:p>
                  <a:r>
                    <a:rPr lang="en-US" sz="1400" dirty="0">
                      <a:solidFill>
                        <a:srgbClr val="00B050"/>
                      </a:solidFill>
                      <a:latin typeface="Arial" panose="020B0604020202020204" pitchFamily="34" charset="0"/>
                      <a:cs typeface="Arial" panose="020B0604020202020204" pitchFamily="34" charset="0"/>
                    </a:rPr>
                    <a:t>GF</a:t>
                  </a:r>
                  <a:r>
                    <a:rPr lang="en-US" sz="1400" dirty="0">
                      <a:latin typeface="Arial" panose="020B0604020202020204" pitchFamily="34" charset="0"/>
                      <a:cs typeface="Arial" panose="020B0604020202020204" pitchFamily="34" charset="0"/>
                    </a:rPr>
                    <a:t>    </a:t>
                  </a:r>
                  <a:r>
                    <a:rPr lang="en-US" sz="1400" dirty="0">
                      <a:solidFill>
                        <a:srgbClr val="7030A0"/>
                      </a:solidFill>
                      <a:latin typeface="Arial" panose="020B0604020202020204" pitchFamily="34" charset="0"/>
                      <a:cs typeface="Arial" panose="020B0604020202020204" pitchFamily="34" charset="0"/>
                    </a:rPr>
                    <a:t>GG</a:t>
                  </a:r>
                </a:p>
              </p:txBody>
            </p:sp>
            <p:sp>
              <p:nvSpPr>
                <p:cNvPr id="10" name="TextBox 9">
                  <a:extLst>
                    <a:ext uri="{FF2B5EF4-FFF2-40B4-BE49-F238E27FC236}">
                      <a16:creationId xmlns:a16="http://schemas.microsoft.com/office/drawing/2014/main" id="{ADA9F724-0E5D-6617-538C-F9554E94C219}"/>
                    </a:ext>
                  </a:extLst>
                </p:cNvPr>
                <p:cNvSpPr txBox="1"/>
                <p:nvPr/>
              </p:nvSpPr>
              <p:spPr>
                <a:xfrm>
                  <a:off x="873084" y="1523154"/>
                  <a:ext cx="2580335" cy="318055"/>
                </a:xfrm>
                <a:prstGeom prst="rect">
                  <a:avLst/>
                </a:prstGeom>
                <a:noFill/>
              </p:spPr>
              <p:txBody>
                <a:bodyPr wrap="square" rtlCol="0">
                  <a:spAutoFit/>
                </a:bodyPr>
                <a:lstStyle/>
                <a:p>
                  <a:r>
                    <a:rPr lang="en-US" sz="1400" dirty="0">
                      <a:solidFill>
                        <a:schemeClr val="bg1"/>
                      </a:solidFill>
                      <a:latin typeface="Arial" panose="020B0604020202020204" pitchFamily="34" charset="0"/>
                      <a:cs typeface="Arial" panose="020B0604020202020204" pitchFamily="34" charset="0"/>
                    </a:rPr>
                    <a:t>GF    </a:t>
                  </a:r>
                  <a:r>
                    <a:rPr lang="en-US" sz="1400" dirty="0">
                      <a:solidFill>
                        <a:srgbClr val="7030A0"/>
                      </a:solidFill>
                      <a:latin typeface="Arial" panose="020B0604020202020204" pitchFamily="34" charset="0"/>
                      <a:cs typeface="Arial" panose="020B0604020202020204" pitchFamily="34" charset="0"/>
                    </a:rPr>
                    <a:t>GG</a:t>
                  </a:r>
                </a:p>
              </p:txBody>
            </p:sp>
            <p:sp>
              <p:nvSpPr>
                <p:cNvPr id="11" name="TextBox 10">
                  <a:extLst>
                    <a:ext uri="{FF2B5EF4-FFF2-40B4-BE49-F238E27FC236}">
                      <a16:creationId xmlns:a16="http://schemas.microsoft.com/office/drawing/2014/main" id="{081DF742-EDB5-2FEA-7712-969113122291}"/>
                    </a:ext>
                  </a:extLst>
                </p:cNvPr>
                <p:cNvSpPr txBox="1"/>
                <p:nvPr/>
              </p:nvSpPr>
              <p:spPr>
                <a:xfrm>
                  <a:off x="873084" y="2218667"/>
                  <a:ext cx="2580335" cy="318055"/>
                </a:xfrm>
                <a:prstGeom prst="rect">
                  <a:avLst/>
                </a:prstGeom>
                <a:noFill/>
              </p:spPr>
              <p:txBody>
                <a:bodyPr wrap="square" rtlCol="0">
                  <a:spAutoFit/>
                </a:bodyPr>
                <a:lstStyle/>
                <a:p>
                  <a:r>
                    <a:rPr lang="en-US" sz="1400" dirty="0">
                      <a:solidFill>
                        <a:schemeClr val="bg1"/>
                      </a:solidFill>
                      <a:latin typeface="Arial" panose="020B0604020202020204" pitchFamily="34" charset="0"/>
                      <a:cs typeface="Arial" panose="020B0604020202020204" pitchFamily="34" charset="0"/>
                    </a:rPr>
                    <a:t>GF    </a:t>
                  </a:r>
                  <a:r>
                    <a:rPr lang="en-US" sz="1400" dirty="0">
                      <a:solidFill>
                        <a:srgbClr val="7030A0"/>
                      </a:solidFill>
                      <a:latin typeface="Arial" panose="020B0604020202020204" pitchFamily="34" charset="0"/>
                      <a:cs typeface="Arial" panose="020B0604020202020204" pitchFamily="34" charset="0"/>
                    </a:rPr>
                    <a:t>GG</a:t>
                  </a:r>
                </a:p>
              </p:txBody>
            </p:sp>
            <p:sp>
              <p:nvSpPr>
                <p:cNvPr id="12" name="TextBox 11">
                  <a:extLst>
                    <a:ext uri="{FF2B5EF4-FFF2-40B4-BE49-F238E27FC236}">
                      <a16:creationId xmlns:a16="http://schemas.microsoft.com/office/drawing/2014/main" id="{E6E9F0A6-DD05-68C0-C834-21A1E802C77A}"/>
                    </a:ext>
                  </a:extLst>
                </p:cNvPr>
                <p:cNvSpPr txBox="1"/>
                <p:nvPr/>
              </p:nvSpPr>
              <p:spPr>
                <a:xfrm>
                  <a:off x="873084" y="3006600"/>
                  <a:ext cx="2580335" cy="318055"/>
                </a:xfrm>
                <a:prstGeom prst="rect">
                  <a:avLst/>
                </a:prstGeom>
                <a:noFill/>
              </p:spPr>
              <p:txBody>
                <a:bodyPr wrap="square" rtlCol="0">
                  <a:spAutoFit/>
                </a:bodyPr>
                <a:lstStyle/>
                <a:p>
                  <a:r>
                    <a:rPr lang="en-US" sz="1400" dirty="0">
                      <a:solidFill>
                        <a:srgbClr val="00B050"/>
                      </a:solidFill>
                      <a:latin typeface="Arial" panose="020B0604020202020204" pitchFamily="34" charset="0"/>
                      <a:cs typeface="Arial" panose="020B0604020202020204" pitchFamily="34" charset="0"/>
                    </a:rPr>
                    <a:t>GF    </a:t>
                  </a:r>
                  <a:r>
                    <a:rPr lang="en-US" sz="1400" dirty="0">
                      <a:solidFill>
                        <a:srgbClr val="7030A0"/>
                      </a:solidFill>
                      <a:latin typeface="Arial" panose="020B0604020202020204" pitchFamily="34" charset="0"/>
                      <a:cs typeface="Arial" panose="020B0604020202020204" pitchFamily="34" charset="0"/>
                    </a:rPr>
                    <a:t>GG</a:t>
                  </a:r>
                </a:p>
              </p:txBody>
            </p:sp>
            <p:sp>
              <p:nvSpPr>
                <p:cNvPr id="13" name="TextBox 12">
                  <a:extLst>
                    <a:ext uri="{FF2B5EF4-FFF2-40B4-BE49-F238E27FC236}">
                      <a16:creationId xmlns:a16="http://schemas.microsoft.com/office/drawing/2014/main" id="{67BD8B3E-E720-6183-305A-8B99CFECC3AD}"/>
                    </a:ext>
                  </a:extLst>
                </p:cNvPr>
                <p:cNvSpPr txBox="1"/>
                <p:nvPr/>
              </p:nvSpPr>
              <p:spPr>
                <a:xfrm>
                  <a:off x="873083" y="3755487"/>
                  <a:ext cx="2580335" cy="318055"/>
                </a:xfrm>
                <a:prstGeom prst="rect">
                  <a:avLst/>
                </a:prstGeom>
                <a:noFill/>
              </p:spPr>
              <p:txBody>
                <a:bodyPr wrap="square" rtlCol="0">
                  <a:spAutoFit/>
                </a:bodyPr>
                <a:lstStyle/>
                <a:p>
                  <a:r>
                    <a:rPr lang="en-US" sz="1400" dirty="0">
                      <a:solidFill>
                        <a:schemeClr val="bg1">
                          <a:lumMod val="75000"/>
                        </a:schemeClr>
                      </a:solidFill>
                      <a:latin typeface="Arial" panose="020B0604020202020204" pitchFamily="34" charset="0"/>
                      <a:cs typeface="Arial" panose="020B0604020202020204" pitchFamily="34" charset="0"/>
                    </a:rPr>
                    <a:t>GMAP</a:t>
                  </a:r>
                </a:p>
              </p:txBody>
            </p:sp>
            <p:sp>
              <p:nvSpPr>
                <p:cNvPr id="14" name="TextBox 13">
                  <a:extLst>
                    <a:ext uri="{FF2B5EF4-FFF2-40B4-BE49-F238E27FC236}">
                      <a16:creationId xmlns:a16="http://schemas.microsoft.com/office/drawing/2014/main" id="{05F8A072-CE26-21E2-59FB-D42667DD6D82}"/>
                    </a:ext>
                  </a:extLst>
                </p:cNvPr>
                <p:cNvSpPr txBox="1"/>
                <p:nvPr/>
              </p:nvSpPr>
              <p:spPr>
                <a:xfrm>
                  <a:off x="873083" y="4644663"/>
                  <a:ext cx="2580335" cy="318055"/>
                </a:xfrm>
                <a:prstGeom prst="rect">
                  <a:avLst/>
                </a:prstGeom>
                <a:noFill/>
              </p:spPr>
              <p:txBody>
                <a:bodyPr wrap="square" rtlCol="0">
                  <a:spAutoFit/>
                </a:bodyPr>
                <a:lstStyle/>
                <a:p>
                  <a:r>
                    <a:rPr lang="en-US" sz="1400" dirty="0">
                      <a:solidFill>
                        <a:schemeClr val="bg1">
                          <a:lumMod val="75000"/>
                        </a:schemeClr>
                      </a:solidFill>
                      <a:latin typeface="Arial" panose="020B0604020202020204" pitchFamily="34" charset="0"/>
                      <a:cs typeface="Arial" panose="020B0604020202020204" pitchFamily="34" charset="0"/>
                    </a:rPr>
                    <a:t>PASA</a:t>
                  </a:r>
                </a:p>
              </p:txBody>
            </p:sp>
          </p:grpSp>
          <p:sp>
            <p:nvSpPr>
              <p:cNvPr id="17" name="TextBox 16">
                <a:extLst>
                  <a:ext uri="{FF2B5EF4-FFF2-40B4-BE49-F238E27FC236}">
                    <a16:creationId xmlns:a16="http://schemas.microsoft.com/office/drawing/2014/main" id="{D8BFC8C4-D292-35E9-E615-E123C5048039}"/>
                  </a:ext>
                </a:extLst>
              </p:cNvPr>
              <p:cNvSpPr txBox="1"/>
              <p:nvPr/>
            </p:nvSpPr>
            <p:spPr>
              <a:xfrm>
                <a:off x="2234462" y="2935251"/>
                <a:ext cx="3692862" cy="323898"/>
              </a:xfrm>
              <a:prstGeom prst="rect">
                <a:avLst/>
              </a:prstGeom>
              <a:noFill/>
            </p:spPr>
            <p:txBody>
              <a:bodyPr wrap="square" rtlCol="0">
                <a:spAutoFit/>
              </a:bodyPr>
              <a:lstStyle/>
              <a:p>
                <a:r>
                  <a:rPr lang="en-US" sz="1600" dirty="0">
                    <a:latin typeface="Helvetica" pitchFamily="2" charset="0"/>
                  </a:rPr>
                  <a:t>*followed by </a:t>
                </a:r>
                <a:r>
                  <a:rPr lang="en-US" sz="1500" dirty="0">
                    <a:latin typeface="Consolas" panose="020B0609020204030204" pitchFamily="49" charset="0"/>
                    <a:cs typeface="Consolas" panose="020B0609020204030204" pitchFamily="49" charset="0"/>
                  </a:rPr>
                  <a:t>Chrysalis</a:t>
                </a:r>
                <a:r>
                  <a:rPr lang="en-US" sz="1600" dirty="0">
                    <a:latin typeface="Helvetica" pitchFamily="2" charset="0"/>
                  </a:rPr>
                  <a:t>, then </a:t>
                </a:r>
                <a:r>
                  <a:rPr lang="en-US" sz="1500" dirty="0">
                    <a:latin typeface="Consolas" panose="020B0609020204030204" pitchFamily="49" charset="0"/>
                    <a:cs typeface="Consolas" panose="020B0609020204030204" pitchFamily="49" charset="0"/>
                  </a:rPr>
                  <a:t>Butterfly</a:t>
                </a:r>
              </a:p>
            </p:txBody>
          </p:sp>
        </p:grpSp>
        <p:sp>
          <p:nvSpPr>
            <p:cNvPr id="24" name="Rectangle 23">
              <a:extLst>
                <a:ext uri="{FF2B5EF4-FFF2-40B4-BE49-F238E27FC236}">
                  <a16:creationId xmlns:a16="http://schemas.microsoft.com/office/drawing/2014/main" id="{BCEC795F-11A6-1B8F-3DB0-2BABCCAB2C92}"/>
                </a:ext>
              </a:extLst>
            </p:cNvPr>
            <p:cNvSpPr/>
            <p:nvPr/>
          </p:nvSpPr>
          <p:spPr>
            <a:xfrm>
              <a:off x="487205" y="4842933"/>
              <a:ext cx="6090276" cy="13927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extBox 7">
            <a:extLst>
              <a:ext uri="{FF2B5EF4-FFF2-40B4-BE49-F238E27FC236}">
                <a16:creationId xmlns:a16="http://schemas.microsoft.com/office/drawing/2014/main" id="{4ED2865B-4619-D7B6-E347-FD8B025215C3}"/>
              </a:ext>
            </a:extLst>
          </p:cNvPr>
          <p:cNvSpPr txBox="1"/>
          <p:nvPr/>
        </p:nvSpPr>
        <p:spPr>
          <a:xfrm>
            <a:off x="6215710" y="1125595"/>
            <a:ext cx="2620992" cy="5755422"/>
          </a:xfrm>
          <a:prstGeom prst="rect">
            <a:avLst/>
          </a:prstGeom>
          <a:noFill/>
        </p:spPr>
        <p:txBody>
          <a:bodyPr wrap="square" rtlCol="0">
            <a:spAutoFit/>
          </a:bodyPr>
          <a:lstStyle/>
          <a:p>
            <a:r>
              <a:rPr lang="en-US" sz="1600" i="1" dirty="0">
                <a:latin typeface="Arial" panose="020B0604020202020204" pitchFamily="34" charset="0"/>
                <a:cs typeface="Arial" panose="020B0604020202020204" pitchFamily="34" charset="0"/>
              </a:rPr>
              <a:t>*</a:t>
            </a:r>
            <a:r>
              <a:rPr lang="en-US" sz="1500" dirty="0">
                <a:latin typeface="Consolas" panose="020B0609020204030204" pitchFamily="49" charset="0"/>
                <a:cs typeface="Consolas" panose="020B0609020204030204" pitchFamily="49" charset="0"/>
              </a:rPr>
              <a:t>Trinity</a:t>
            </a:r>
            <a:r>
              <a:rPr lang="en-US" sz="1600" dirty="0">
                <a:latin typeface="Arial" panose="020B0604020202020204" pitchFamily="34" charset="0"/>
                <a:cs typeface="Arial" panose="020B0604020202020204" pitchFamily="34" charset="0"/>
              </a:rPr>
              <a:t>’s assembly process consists of running three programs in succession: </a:t>
            </a:r>
            <a:r>
              <a:rPr lang="en-US" sz="1500" dirty="0">
                <a:latin typeface="Consolas" panose="020B0609020204030204" pitchFamily="49" charset="0"/>
                <a:cs typeface="Consolas" panose="020B0609020204030204" pitchFamily="49" charset="0"/>
              </a:rPr>
              <a:t>Inchworm</a:t>
            </a:r>
            <a:r>
              <a:rPr lang="en-US" sz="1600" dirty="0">
                <a:latin typeface="Arial" panose="020B0604020202020204" pitchFamily="34" charset="0"/>
                <a:cs typeface="Arial" panose="020B0604020202020204" pitchFamily="34" charset="0"/>
              </a:rPr>
              <a:t>, </a:t>
            </a:r>
            <a:r>
              <a:rPr lang="en-US" sz="1500" dirty="0">
                <a:latin typeface="Consolas" panose="020B0609020204030204" pitchFamily="49" charset="0"/>
                <a:cs typeface="Consolas" panose="020B0609020204030204" pitchFamily="49" charset="0"/>
              </a:rPr>
              <a:t>Chrysalis</a:t>
            </a:r>
            <a:r>
              <a:rPr lang="en-US" sz="1600" dirty="0">
                <a:latin typeface="Arial" panose="020B0604020202020204" pitchFamily="34" charset="0"/>
                <a:cs typeface="Arial" panose="020B0604020202020204" pitchFamily="34" charset="0"/>
              </a:rPr>
              <a:t>, and </a:t>
            </a:r>
            <a:r>
              <a:rPr lang="en-US" sz="1500" dirty="0">
                <a:latin typeface="Consolas" panose="020B0609020204030204" pitchFamily="49" charset="0"/>
                <a:cs typeface="Consolas" panose="020B0609020204030204" pitchFamily="49" charset="0"/>
              </a:rPr>
              <a:t>Butterfly</a:t>
            </a:r>
          </a:p>
          <a:p>
            <a:endParaRPr lang="en-US" sz="800" dirty="0">
              <a:latin typeface="Arial" panose="020B0604020202020204" pitchFamily="34" charset="0"/>
              <a:cs typeface="Arial" panose="020B0604020202020204" pitchFamily="34" charset="0"/>
            </a:endParaRPr>
          </a:p>
          <a:p>
            <a:pPr marL="342900" indent="-342900">
              <a:buFont typeface="+mj-lt"/>
              <a:buAutoNum type="arabicPeriod"/>
            </a:pPr>
            <a:r>
              <a:rPr lang="en-US" sz="1400" b="1" dirty="0">
                <a:latin typeface="Consolas" panose="020B0609020204030204" pitchFamily="49" charset="0"/>
                <a:cs typeface="Consolas" panose="020B0609020204030204" pitchFamily="49" charset="0"/>
              </a:rPr>
              <a:t>Inchworm</a:t>
            </a:r>
            <a:r>
              <a:rPr lang="en-US" sz="1400" b="0" i="0" dirty="0">
                <a:effectLst/>
                <a:latin typeface="Arial" panose="020B0604020202020204" pitchFamily="34" charset="0"/>
                <a:cs typeface="Arial" panose="020B0604020202020204" pitchFamily="34" charset="0"/>
              </a:rPr>
              <a:t>: Construct a dictionary of all possible k-</a:t>
            </a:r>
            <a:r>
              <a:rPr lang="en-US" sz="1400" b="0" i="0" dirty="0" err="1">
                <a:effectLst/>
                <a:latin typeface="Arial" panose="020B0604020202020204" pitchFamily="34" charset="0"/>
                <a:cs typeface="Arial" panose="020B0604020202020204" pitchFamily="34" charset="0"/>
              </a:rPr>
              <a:t>mers</a:t>
            </a:r>
            <a:r>
              <a:rPr lang="en-US" sz="1400" b="0" i="0" dirty="0">
                <a:effectLst/>
                <a:latin typeface="Arial" panose="020B0604020202020204" pitchFamily="34" charset="0"/>
                <a:cs typeface="Arial" panose="020B0604020202020204" pitchFamily="34" charset="0"/>
              </a:rPr>
              <a:t> and their reads of origin (</a:t>
            </a:r>
            <a:r>
              <a:rPr lang="en-US" sz="1400" b="1" i="0" dirty="0">
                <a:effectLst/>
                <a:latin typeface="Arial" panose="020B0604020202020204" pitchFamily="34" charset="0"/>
                <a:cs typeface="Arial" panose="020B0604020202020204" pitchFamily="34" charset="0"/>
              </a:rPr>
              <a:t>A, B</a:t>
            </a:r>
            <a:r>
              <a:rPr lang="en-US" sz="1400" b="0" i="0" dirty="0">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latin typeface="Consolas" panose="020B0609020204030204" pitchFamily="49" charset="0"/>
                <a:cs typeface="Consolas" panose="020B0609020204030204" pitchFamily="49" charset="0"/>
              </a:rPr>
              <a:t>Chrysalis</a:t>
            </a:r>
            <a:r>
              <a:rPr lang="en-US" sz="1400" b="0" i="0" dirty="0">
                <a:effectLst/>
                <a:latin typeface="Arial" panose="020B0604020202020204" pitchFamily="34" charset="0"/>
                <a:cs typeface="Arial" panose="020B0604020202020204" pitchFamily="34" charset="0"/>
              </a:rPr>
              <a:t>: Represent the k-</a:t>
            </a:r>
            <a:r>
              <a:rPr lang="en-US" sz="1400" b="0" i="0" dirty="0" err="1">
                <a:effectLst/>
                <a:latin typeface="Arial" panose="020B0604020202020204" pitchFamily="34" charset="0"/>
                <a:cs typeface="Arial" panose="020B0604020202020204" pitchFamily="34" charset="0"/>
              </a:rPr>
              <a:t>mers</a:t>
            </a:r>
            <a:r>
              <a:rPr lang="en-US" sz="1400" b="0" i="0" dirty="0">
                <a:effectLst/>
                <a:latin typeface="Arial" panose="020B0604020202020204" pitchFamily="34" charset="0"/>
                <a:cs typeface="Arial" panose="020B0604020202020204" pitchFamily="34" charset="0"/>
              </a:rPr>
              <a:t> as nodes (a.k.a., vertices or “points”) in a graph (</a:t>
            </a:r>
            <a:r>
              <a:rPr lang="en-US" sz="1400" b="1" i="0" dirty="0">
                <a:effectLst/>
                <a:latin typeface="Arial" panose="020B0604020202020204" pitchFamily="34" charset="0"/>
                <a:cs typeface="Arial" panose="020B0604020202020204" pitchFamily="34" charset="0"/>
              </a:rPr>
              <a:t>C</a:t>
            </a:r>
            <a:r>
              <a:rPr lang="en-US" sz="1400" b="0" i="0" dirty="0">
                <a:effectLst/>
                <a:latin typeface="Arial" panose="020B0604020202020204" pitchFamily="34" charset="0"/>
                <a:cs typeface="Arial" panose="020B0604020202020204" pitchFamily="34" charset="0"/>
              </a:rPr>
              <a:t>)</a:t>
            </a:r>
            <a:endParaRPr lang="en-US" sz="1400" b="0" dirty="0">
              <a:effectLst/>
              <a:latin typeface="Arial" panose="020B0604020202020204" pitchFamily="34" charset="0"/>
              <a:cs typeface="Arial" panose="020B0604020202020204" pitchFamily="34" charset="0"/>
            </a:endParaRPr>
          </a:p>
          <a:p>
            <a:pPr marL="342900" indent="-342900">
              <a:buFont typeface="+mj-lt"/>
              <a:buAutoNum type="arabicPeriod"/>
            </a:pPr>
            <a:r>
              <a:rPr lang="en-US" sz="1400" b="1" dirty="0">
                <a:latin typeface="Consolas" panose="020B0609020204030204" pitchFamily="49" charset="0"/>
                <a:cs typeface="Consolas" panose="020B0609020204030204" pitchFamily="49" charset="0"/>
              </a:rPr>
              <a:t>Chrysalis</a:t>
            </a:r>
            <a:r>
              <a:rPr lang="en-US" sz="1400" b="0" i="0" dirty="0">
                <a:effectLst/>
                <a:latin typeface="Arial" panose="020B0604020202020204" pitchFamily="34" charset="0"/>
                <a:cs typeface="Arial" panose="020B0604020202020204" pitchFamily="34" charset="0"/>
              </a:rPr>
              <a:t>: Form lines between points having an overlap of exactly </a:t>
            </a:r>
            <a:r>
              <a:rPr lang="en-US" sz="1400" b="0" i="1" dirty="0">
                <a:effectLst/>
                <a:latin typeface="Arial" panose="020B0604020202020204" pitchFamily="34" charset="0"/>
                <a:cs typeface="Arial" panose="020B0604020202020204" pitchFamily="34" charset="0"/>
              </a:rPr>
              <a:t>k</a:t>
            </a:r>
            <a:r>
              <a:rPr lang="en-US" sz="1400" b="0" i="0" dirty="0">
                <a:effectLst/>
                <a:latin typeface="Arial" panose="020B0604020202020204" pitchFamily="34" charset="0"/>
                <a:cs typeface="Arial" panose="020B0604020202020204" pitchFamily="34" charset="0"/>
              </a:rPr>
              <a:t> – 1 nucleotides (</a:t>
            </a:r>
            <a:r>
              <a:rPr lang="en-US" sz="1400" b="1" i="0" dirty="0">
                <a:effectLst/>
                <a:latin typeface="Arial" panose="020B0604020202020204" pitchFamily="34" charset="0"/>
                <a:cs typeface="Arial" panose="020B0604020202020204" pitchFamily="34" charset="0"/>
              </a:rPr>
              <a:t>C</a:t>
            </a:r>
            <a:r>
              <a:rPr lang="en-US" sz="1400" b="0" i="0" dirty="0">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latin typeface="Consolas" panose="020B0609020204030204" pitchFamily="49" charset="0"/>
                <a:cs typeface="Consolas" panose="020B0609020204030204" pitchFamily="49" charset="0"/>
              </a:rPr>
              <a:t>Chrysalis</a:t>
            </a:r>
            <a:r>
              <a:rPr lang="en-US" sz="1400" dirty="0">
                <a:latin typeface="Arial" panose="020B0604020202020204" pitchFamily="34" charset="0"/>
                <a:cs typeface="Arial" panose="020B0604020202020204" pitchFamily="34" charset="0"/>
              </a:rPr>
              <a:t>: Extend paths until no further overlap-based extensions are possible (</a:t>
            </a:r>
            <a:r>
              <a:rPr lang="en-US" sz="1400" b="1" dirty="0">
                <a:latin typeface="Arial" panose="020B0604020202020204" pitchFamily="34" charset="0"/>
                <a:cs typeface="Arial" panose="020B0604020202020204" pitchFamily="34" charset="0"/>
              </a:rPr>
              <a:t>C</a:t>
            </a:r>
            <a:r>
              <a:rPr lang="en-US" sz="1400" dirty="0">
                <a:latin typeface="Arial" panose="020B0604020202020204" pitchFamily="34" charset="0"/>
                <a:cs typeface="Arial" panose="020B0604020202020204" pitchFamily="34" charset="0"/>
              </a:rPr>
              <a:t>)</a:t>
            </a:r>
            <a:endParaRPr lang="en-US" sz="1400" baseline="30000" dirty="0">
              <a:latin typeface="Arial" panose="020B0604020202020204" pitchFamily="34" charset="0"/>
              <a:cs typeface="Arial" panose="020B0604020202020204" pitchFamily="34" charset="0"/>
            </a:endParaRPr>
          </a:p>
          <a:p>
            <a:pPr marL="342900" indent="-342900">
              <a:buFont typeface="+mj-lt"/>
              <a:buAutoNum type="arabicPeriod"/>
            </a:pPr>
            <a:r>
              <a:rPr lang="en-US" sz="1400" b="1" dirty="0">
                <a:latin typeface="Consolas" panose="020B0609020204030204" pitchFamily="49" charset="0"/>
                <a:cs typeface="Consolas" panose="020B0609020204030204" pitchFamily="49" charset="0"/>
              </a:rPr>
              <a:t>Butterfly</a:t>
            </a:r>
            <a:r>
              <a:rPr lang="en-US" sz="1400" b="0" i="0" dirty="0">
                <a:effectLst/>
                <a:latin typeface="Arial" panose="020B0604020202020204" pitchFamily="34" charset="0"/>
                <a:cs typeface="Arial" panose="020B0604020202020204" pitchFamily="34" charset="0"/>
              </a:rPr>
              <a:t>: Traverse and record each possible path through the graph, resulting in </a:t>
            </a:r>
            <a:r>
              <a:rPr lang="en-US" sz="1400" dirty="0">
                <a:effectLst/>
                <a:latin typeface="Arial" panose="020B0604020202020204" pitchFamily="34" charset="0"/>
                <a:cs typeface="Arial" panose="020B0604020202020204" pitchFamily="34" charset="0"/>
              </a:rPr>
              <a:t>contigs</a:t>
            </a:r>
            <a:r>
              <a:rPr lang="en-US" sz="1400"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D</a:t>
            </a:r>
            <a:r>
              <a:rPr lang="en-US" sz="1400" dirty="0">
                <a:latin typeface="Arial" panose="020B0604020202020204" pitchFamily="34" charset="0"/>
                <a:cs typeface="Arial" panose="020B0604020202020204" pitchFamily="34" charset="0"/>
              </a:rPr>
              <a:t>)</a:t>
            </a:r>
            <a:endParaRPr lang="en-US" sz="1400" dirty="0"/>
          </a:p>
        </p:txBody>
      </p:sp>
      <p:grpSp>
        <p:nvGrpSpPr>
          <p:cNvPr id="31" name="Group 30">
            <a:extLst>
              <a:ext uri="{FF2B5EF4-FFF2-40B4-BE49-F238E27FC236}">
                <a16:creationId xmlns:a16="http://schemas.microsoft.com/office/drawing/2014/main" id="{663267AE-EBB0-41DD-ED2A-E9EEE805B33E}"/>
              </a:ext>
            </a:extLst>
          </p:cNvPr>
          <p:cNvGrpSpPr/>
          <p:nvPr/>
        </p:nvGrpSpPr>
        <p:grpSpPr>
          <a:xfrm>
            <a:off x="8836703" y="1199629"/>
            <a:ext cx="3260962" cy="5449805"/>
            <a:chOff x="7239000" y="312342"/>
            <a:chExt cx="3724656" cy="6412218"/>
          </a:xfrm>
        </p:grpSpPr>
        <p:pic>
          <p:nvPicPr>
            <p:cNvPr id="32" name="Picture 31" descr="Diagram&#10;&#10;Description automatically generated">
              <a:extLst>
                <a:ext uri="{FF2B5EF4-FFF2-40B4-BE49-F238E27FC236}">
                  <a16:creationId xmlns:a16="http://schemas.microsoft.com/office/drawing/2014/main" id="{99CC271A-8F67-8136-D09A-B4F466AAFC97}"/>
                </a:ext>
              </a:extLst>
            </p:cNvPr>
            <p:cNvPicPr>
              <a:picLocks noChangeAspect="1"/>
            </p:cNvPicPr>
            <p:nvPr/>
          </p:nvPicPr>
          <p:blipFill>
            <a:blip r:embed="rId3"/>
            <a:stretch>
              <a:fillRect/>
            </a:stretch>
          </p:blipFill>
          <p:spPr>
            <a:xfrm>
              <a:off x="7239000" y="312342"/>
              <a:ext cx="3532631" cy="3219613"/>
            </a:xfrm>
            <a:prstGeom prst="rect">
              <a:avLst/>
            </a:prstGeom>
          </p:spPr>
        </p:pic>
        <p:pic>
          <p:nvPicPr>
            <p:cNvPr id="33" name="Picture 32" descr="Diagram&#10;&#10;Description automatically generated">
              <a:extLst>
                <a:ext uri="{FF2B5EF4-FFF2-40B4-BE49-F238E27FC236}">
                  <a16:creationId xmlns:a16="http://schemas.microsoft.com/office/drawing/2014/main" id="{1A770194-3B59-4004-461B-9654008BB456}"/>
                </a:ext>
              </a:extLst>
            </p:cNvPr>
            <p:cNvPicPr>
              <a:picLocks noChangeAspect="1"/>
            </p:cNvPicPr>
            <p:nvPr/>
          </p:nvPicPr>
          <p:blipFill>
            <a:blip r:embed="rId4"/>
            <a:stretch>
              <a:fillRect/>
            </a:stretch>
          </p:blipFill>
          <p:spPr>
            <a:xfrm>
              <a:off x="7239000" y="3586820"/>
              <a:ext cx="3724656" cy="3137740"/>
            </a:xfrm>
            <a:prstGeom prst="rect">
              <a:avLst/>
            </a:prstGeom>
          </p:spPr>
        </p:pic>
      </p:grpSp>
      <p:sp>
        <p:nvSpPr>
          <p:cNvPr id="37" name="Rectangle 36">
            <a:extLst>
              <a:ext uri="{FF2B5EF4-FFF2-40B4-BE49-F238E27FC236}">
                <a16:creationId xmlns:a16="http://schemas.microsoft.com/office/drawing/2014/main" id="{7B4E305E-4C69-51E0-00A0-E7D3B2DB8549}"/>
              </a:ext>
            </a:extLst>
          </p:cNvPr>
          <p:cNvSpPr/>
          <p:nvPr/>
        </p:nvSpPr>
        <p:spPr>
          <a:xfrm>
            <a:off x="25401" y="1205886"/>
            <a:ext cx="6070599" cy="7260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1303E99F-A8D4-79FE-3F17-E5A50AB2DE4F}"/>
              </a:ext>
            </a:extLst>
          </p:cNvPr>
          <p:cNvSpPr/>
          <p:nvPr/>
        </p:nvSpPr>
        <p:spPr>
          <a:xfrm>
            <a:off x="25400" y="1931906"/>
            <a:ext cx="6190309" cy="14324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0D2AE7F-F3B3-37E6-DA28-09519A130A16}"/>
              </a:ext>
            </a:extLst>
          </p:cNvPr>
          <p:cNvSpPr/>
          <p:nvPr/>
        </p:nvSpPr>
        <p:spPr>
          <a:xfrm>
            <a:off x="25400" y="3396853"/>
            <a:ext cx="6190309" cy="6995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83334827-3E3E-F3D7-D617-512C36B7B17D}"/>
              </a:ext>
            </a:extLst>
          </p:cNvPr>
          <p:cNvSpPr/>
          <p:nvPr/>
        </p:nvSpPr>
        <p:spPr>
          <a:xfrm>
            <a:off x="8834391" y="1125595"/>
            <a:ext cx="3357609" cy="196987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9398E430-4DD8-CB9B-4369-5AA7A3BFC28F}"/>
              </a:ext>
            </a:extLst>
          </p:cNvPr>
          <p:cNvSpPr/>
          <p:nvPr/>
        </p:nvSpPr>
        <p:spPr>
          <a:xfrm>
            <a:off x="8834390" y="3095468"/>
            <a:ext cx="3357609" cy="18995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1C1FFC86-6735-DF6D-6C23-1ACCC9B10A8B}"/>
              </a:ext>
            </a:extLst>
          </p:cNvPr>
          <p:cNvSpPr/>
          <p:nvPr/>
        </p:nvSpPr>
        <p:spPr>
          <a:xfrm>
            <a:off x="8834391" y="5041609"/>
            <a:ext cx="3357609" cy="18140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CA3EDF6-D97F-5DE6-16D3-E13AB91E99BC}"/>
              </a:ext>
            </a:extLst>
          </p:cNvPr>
          <p:cNvSpPr/>
          <p:nvPr/>
        </p:nvSpPr>
        <p:spPr>
          <a:xfrm>
            <a:off x="25400" y="4888187"/>
            <a:ext cx="6190309" cy="844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87563108-21FB-BF3D-DE88-1BBE9EEC10F2}"/>
              </a:ext>
            </a:extLst>
          </p:cNvPr>
          <p:cNvGrpSpPr/>
          <p:nvPr/>
        </p:nvGrpSpPr>
        <p:grpSpPr>
          <a:xfrm>
            <a:off x="25400" y="4008813"/>
            <a:ext cx="6190309" cy="862754"/>
            <a:chOff x="25400" y="4008813"/>
            <a:chExt cx="6190309" cy="862754"/>
          </a:xfrm>
        </p:grpSpPr>
        <p:grpSp>
          <p:nvGrpSpPr>
            <p:cNvPr id="43" name="Group 42">
              <a:extLst>
                <a:ext uri="{FF2B5EF4-FFF2-40B4-BE49-F238E27FC236}">
                  <a16:creationId xmlns:a16="http://schemas.microsoft.com/office/drawing/2014/main" id="{AB0682BE-CF59-4EB1-1ED0-321E0D8B7CD5}"/>
                </a:ext>
              </a:extLst>
            </p:cNvPr>
            <p:cNvGrpSpPr/>
            <p:nvPr/>
          </p:nvGrpSpPr>
          <p:grpSpPr>
            <a:xfrm>
              <a:off x="25400" y="4049789"/>
              <a:ext cx="6190309" cy="821778"/>
              <a:chOff x="25400" y="4079768"/>
              <a:chExt cx="7872332" cy="846879"/>
            </a:xfrm>
            <a:solidFill>
              <a:schemeClr val="bg1"/>
            </a:solidFill>
          </p:grpSpPr>
          <p:sp>
            <p:nvSpPr>
              <p:cNvPr id="44" name="Rectangle 43">
                <a:extLst>
                  <a:ext uri="{FF2B5EF4-FFF2-40B4-BE49-F238E27FC236}">
                    <a16:creationId xmlns:a16="http://schemas.microsoft.com/office/drawing/2014/main" id="{D44555DC-F055-5707-E2B9-4756530E031E}"/>
                  </a:ext>
                </a:extLst>
              </p:cNvPr>
              <p:cNvSpPr/>
              <p:nvPr/>
            </p:nvSpPr>
            <p:spPr>
              <a:xfrm>
                <a:off x="25400" y="4141403"/>
                <a:ext cx="7872332" cy="785244"/>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9DE25648-AC68-0909-CD26-FAC9F6B75B8B}"/>
                  </a:ext>
                </a:extLst>
              </p:cNvPr>
              <p:cNvSpPr/>
              <p:nvPr/>
            </p:nvSpPr>
            <p:spPr>
              <a:xfrm>
                <a:off x="5579533" y="4079768"/>
                <a:ext cx="626534" cy="170499"/>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1F2A9557-900F-0E32-DD9B-4C92B213C00E}"/>
                </a:ext>
              </a:extLst>
            </p:cNvPr>
            <p:cNvSpPr/>
            <p:nvPr/>
          </p:nvSpPr>
          <p:spPr>
            <a:xfrm>
              <a:off x="3981573" y="4008813"/>
              <a:ext cx="492667" cy="1823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TextBox 48">
            <a:extLst>
              <a:ext uri="{FF2B5EF4-FFF2-40B4-BE49-F238E27FC236}">
                <a16:creationId xmlns:a16="http://schemas.microsoft.com/office/drawing/2014/main" id="{3B953C63-3D1E-5991-6570-9E8664AEA46D}"/>
              </a:ext>
            </a:extLst>
          </p:cNvPr>
          <p:cNvSpPr txBox="1"/>
          <p:nvPr/>
        </p:nvSpPr>
        <p:spPr>
          <a:xfrm>
            <a:off x="0" y="6304002"/>
            <a:ext cx="4242816" cy="553998"/>
          </a:xfrm>
          <a:prstGeom prst="rect">
            <a:avLst/>
          </a:prstGeom>
          <a:noFill/>
        </p:spPr>
        <p:txBody>
          <a:bodyPr wrap="square" rtlCol="0">
            <a:spAutoFit/>
          </a:bodyPr>
          <a:lstStyle/>
          <a:p>
            <a:r>
              <a:rPr lang="en-US" sz="1000" dirty="0">
                <a:solidFill>
                  <a:srgbClr val="00B050">
                    <a:alpha val="75000"/>
                  </a:srgbClr>
                </a:solidFill>
                <a:latin typeface="Arial" panose="020B0604020202020204" pitchFamily="34" charset="0"/>
                <a:cs typeface="Arial" panose="020B0604020202020204" pitchFamily="34" charset="0"/>
              </a:rPr>
              <a:t>GF: “Genome-free” </a:t>
            </a:r>
            <a:r>
              <a:rPr lang="en-US" sz="1000" dirty="0">
                <a:solidFill>
                  <a:srgbClr val="00B050">
                    <a:alpha val="75000"/>
                  </a:srgbClr>
                </a:solidFill>
                <a:latin typeface="Consolas" panose="020B0609020204030204" pitchFamily="49" charset="0"/>
                <a:cs typeface="Consolas" panose="020B0609020204030204" pitchFamily="49" charset="0"/>
              </a:rPr>
              <a:t>Trinity</a:t>
            </a:r>
          </a:p>
          <a:p>
            <a:r>
              <a:rPr lang="en-US" sz="1000" dirty="0">
                <a:solidFill>
                  <a:srgbClr val="7030A0">
                    <a:alpha val="75000"/>
                  </a:srgbClr>
                </a:solidFill>
                <a:latin typeface="Arial" panose="020B0604020202020204" pitchFamily="34" charset="0"/>
                <a:cs typeface="Arial" panose="020B0604020202020204" pitchFamily="34" charset="0"/>
              </a:rPr>
              <a:t>GG: “Genome-guided” </a:t>
            </a:r>
            <a:r>
              <a:rPr lang="en-US" sz="1000" dirty="0">
                <a:solidFill>
                  <a:srgbClr val="7030A0">
                    <a:alpha val="75000"/>
                  </a:srgbClr>
                </a:solidFill>
                <a:latin typeface="Consolas" panose="020B0609020204030204" pitchFamily="49" charset="0"/>
                <a:cs typeface="Consolas" panose="020B0609020204030204" pitchFamily="49" charset="0"/>
              </a:rPr>
              <a:t>Trinity</a:t>
            </a:r>
          </a:p>
          <a:p>
            <a:r>
              <a:rPr lang="en-US" sz="1000" dirty="0">
                <a:solidFill>
                  <a:schemeClr val="bg1">
                    <a:lumMod val="50000"/>
                  </a:schemeClr>
                </a:solidFill>
                <a:latin typeface="Consolas" panose="020B0609020204030204" pitchFamily="49" charset="0"/>
                <a:cs typeface="Consolas" panose="020B0609020204030204" pitchFamily="49" charset="0"/>
              </a:rPr>
              <a:t>#TODO</a:t>
            </a:r>
            <a:r>
              <a:rPr lang="en-US" sz="1000" dirty="0">
                <a:solidFill>
                  <a:schemeClr val="bg1">
                    <a:lumMod val="50000"/>
                  </a:schemeClr>
                </a:solidFill>
                <a:latin typeface="Arial" panose="020B0604020202020204" pitchFamily="34" charset="0"/>
                <a:cs typeface="Arial" panose="020B0604020202020204" pitchFamily="34" charset="0"/>
              </a:rPr>
              <a:t> </a:t>
            </a:r>
            <a:r>
              <a:rPr lang="en-US" sz="1000" i="1" dirty="0">
                <a:solidFill>
                  <a:schemeClr val="bg1">
                    <a:lumMod val="50000"/>
                  </a:schemeClr>
                </a:solidFill>
                <a:latin typeface="Arial" panose="020B0604020202020204" pitchFamily="34" charset="0"/>
                <a:cs typeface="Arial" panose="020B0604020202020204" pitchFamily="34" charset="0"/>
              </a:rPr>
              <a:t>figure citations</a:t>
            </a:r>
          </a:p>
        </p:txBody>
      </p:sp>
    </p:spTree>
    <p:extLst>
      <p:ext uri="{BB962C8B-B14F-4D97-AF65-F5344CB8AC3E}">
        <p14:creationId xmlns:p14="http://schemas.microsoft.com/office/powerpoint/2010/main" val="421403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7"/>
                                        </p:tgtEl>
                                      </p:cBhvr>
                                    </p:animEffect>
                                    <p:set>
                                      <p:cBhvr>
                                        <p:cTn id="7" dur="1" fill="hold">
                                          <p:stCondLst>
                                            <p:cond delay="499"/>
                                          </p:stCondLst>
                                        </p:cTn>
                                        <p:tgtEl>
                                          <p:spTgt spid="3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8"/>
                                        </p:tgtEl>
                                      </p:cBhvr>
                                    </p:animEffect>
                                    <p:set>
                                      <p:cBhvr>
                                        <p:cTn id="12" dur="1" fill="hold">
                                          <p:stCondLst>
                                            <p:cond delay="499"/>
                                          </p:stCondLst>
                                        </p:cTn>
                                        <p:tgtEl>
                                          <p:spTgt spid="3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39"/>
                                        </p:tgtEl>
                                      </p:cBhvr>
                                    </p:animEffect>
                                    <p:set>
                                      <p:cBhvr>
                                        <p:cTn id="17" dur="1" fill="hold">
                                          <p:stCondLst>
                                            <p:cond delay="499"/>
                                          </p:stCondLst>
                                        </p:cTn>
                                        <p:tgtEl>
                                          <p:spTgt spid="3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fade">
                                      <p:cBhvr>
                                        <p:cTn id="22" dur="5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animEffect transition="in" filter="fade">
                                      <p:cBhvr>
                                        <p:cTn id="27" dur="500"/>
                                        <p:tgtEl>
                                          <p:spTgt spid="8">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40"/>
                                        </p:tgtEl>
                                      </p:cBhvr>
                                    </p:animEffect>
                                    <p:set>
                                      <p:cBhvr>
                                        <p:cTn id="32" dur="1" fill="hold">
                                          <p:stCondLst>
                                            <p:cond delay="499"/>
                                          </p:stCondLst>
                                        </p:cTn>
                                        <p:tgtEl>
                                          <p:spTgt spid="4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3" end="3"/>
                                            </p:txEl>
                                          </p:spTgt>
                                        </p:tgtEl>
                                        <p:attrNameLst>
                                          <p:attrName>style.visibility</p:attrName>
                                        </p:attrNameLst>
                                      </p:cBhvr>
                                      <p:to>
                                        <p:strVal val="visible"/>
                                      </p:to>
                                    </p:set>
                                    <p:animEffect transition="in" filter="fade">
                                      <p:cBhvr>
                                        <p:cTn id="37" dur="500"/>
                                        <p:tgtEl>
                                          <p:spTgt spid="8">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4" end="4"/>
                                            </p:txEl>
                                          </p:spTgt>
                                        </p:tgtEl>
                                        <p:attrNameLst>
                                          <p:attrName>style.visibility</p:attrName>
                                        </p:attrNameLst>
                                      </p:cBhvr>
                                      <p:to>
                                        <p:strVal val="visible"/>
                                      </p:to>
                                    </p:set>
                                    <p:animEffect transition="in" filter="fade">
                                      <p:cBhvr>
                                        <p:cTn id="42" dur="500"/>
                                        <p:tgtEl>
                                          <p:spTgt spid="8">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0" nodeType="clickEffect">
                                  <p:stCondLst>
                                    <p:cond delay="0"/>
                                  </p:stCondLst>
                                  <p:childTnLst>
                                    <p:animEffect transition="out" filter="fade">
                                      <p:cBhvr>
                                        <p:cTn id="46" dur="500"/>
                                        <p:tgtEl>
                                          <p:spTgt spid="41"/>
                                        </p:tgtEl>
                                      </p:cBhvr>
                                    </p:animEffect>
                                    <p:set>
                                      <p:cBhvr>
                                        <p:cTn id="47" dur="1" fill="hold">
                                          <p:stCondLst>
                                            <p:cond delay="499"/>
                                          </p:stCondLst>
                                        </p:cTn>
                                        <p:tgtEl>
                                          <p:spTgt spid="41"/>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
                                            <p:txEl>
                                              <p:pRg st="5" end="5"/>
                                            </p:txEl>
                                          </p:spTgt>
                                        </p:tgtEl>
                                        <p:attrNameLst>
                                          <p:attrName>style.visibility</p:attrName>
                                        </p:attrNameLst>
                                      </p:cBhvr>
                                      <p:to>
                                        <p:strVal val="visible"/>
                                      </p:to>
                                    </p:set>
                                    <p:animEffect transition="in" filter="fade">
                                      <p:cBhvr>
                                        <p:cTn id="52" dur="500"/>
                                        <p:tgtEl>
                                          <p:spTgt spid="8">
                                            <p:txEl>
                                              <p:pRg st="5" end="5"/>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
                                            <p:txEl>
                                              <p:pRg st="6" end="6"/>
                                            </p:txEl>
                                          </p:spTgt>
                                        </p:tgtEl>
                                        <p:attrNameLst>
                                          <p:attrName>style.visibility</p:attrName>
                                        </p:attrNameLst>
                                      </p:cBhvr>
                                      <p:to>
                                        <p:strVal val="visible"/>
                                      </p:to>
                                    </p:set>
                                    <p:animEffect transition="in" filter="fade">
                                      <p:cBhvr>
                                        <p:cTn id="57" dur="500"/>
                                        <p:tgtEl>
                                          <p:spTgt spid="8">
                                            <p:txEl>
                                              <p:pRg st="6" end="6"/>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0" nodeType="clickEffect">
                                  <p:stCondLst>
                                    <p:cond delay="0"/>
                                  </p:stCondLst>
                                  <p:childTnLst>
                                    <p:animEffect transition="out" filter="fade">
                                      <p:cBhvr>
                                        <p:cTn id="61" dur="500"/>
                                        <p:tgtEl>
                                          <p:spTgt spid="42"/>
                                        </p:tgtEl>
                                      </p:cBhvr>
                                    </p:animEffect>
                                    <p:set>
                                      <p:cBhvr>
                                        <p:cTn id="62" dur="1" fill="hold">
                                          <p:stCondLst>
                                            <p:cond delay="499"/>
                                          </p:stCondLst>
                                        </p:cTn>
                                        <p:tgtEl>
                                          <p:spTgt spid="42"/>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nodeType="clickEffect">
                                  <p:stCondLst>
                                    <p:cond delay="0"/>
                                  </p:stCondLst>
                                  <p:childTnLst>
                                    <p:animEffect transition="out" filter="fade">
                                      <p:cBhvr>
                                        <p:cTn id="66" dur="500"/>
                                        <p:tgtEl>
                                          <p:spTgt spid="48"/>
                                        </p:tgtEl>
                                      </p:cBhvr>
                                    </p:animEffect>
                                    <p:set>
                                      <p:cBhvr>
                                        <p:cTn id="67" dur="1" fill="hold">
                                          <p:stCondLst>
                                            <p:cond delay="499"/>
                                          </p:stCondLst>
                                        </p:cTn>
                                        <p:tgtEl>
                                          <p:spTgt spid="48"/>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grpId="0" nodeType="clickEffect">
                                  <p:stCondLst>
                                    <p:cond delay="0"/>
                                  </p:stCondLst>
                                  <p:childTnLst>
                                    <p:animEffect transition="out" filter="fade">
                                      <p:cBhvr>
                                        <p:cTn id="71" dur="500"/>
                                        <p:tgtEl>
                                          <p:spTgt spid="46"/>
                                        </p:tgtEl>
                                      </p:cBhvr>
                                    </p:animEffect>
                                    <p:set>
                                      <p:cBhvr>
                                        <p:cTn id="72" dur="1" fill="hold">
                                          <p:stCondLst>
                                            <p:cond delay="499"/>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6"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292E7CD1-03B4-9DEB-88DC-09E6BEF35DE9}"/>
              </a:ext>
            </a:extLst>
          </p:cNvPr>
          <p:cNvGrpSpPr/>
          <p:nvPr/>
        </p:nvGrpSpPr>
        <p:grpSpPr>
          <a:xfrm>
            <a:off x="6279123" y="1473811"/>
            <a:ext cx="5197939" cy="3910376"/>
            <a:chOff x="6279123" y="1473811"/>
            <a:chExt cx="5197939" cy="3910376"/>
          </a:xfrm>
        </p:grpSpPr>
        <p:pic>
          <p:nvPicPr>
            <p:cNvPr id="8" name="Picture 7" descr="A picture containing graphical user interface&#10;&#10;Description automatically generated">
              <a:extLst>
                <a:ext uri="{FF2B5EF4-FFF2-40B4-BE49-F238E27FC236}">
                  <a16:creationId xmlns:a16="http://schemas.microsoft.com/office/drawing/2014/main" id="{BF5D9791-C7E1-9C4B-F98C-E71B33D1376F}"/>
                </a:ext>
              </a:extLst>
            </p:cNvPr>
            <p:cNvPicPr>
              <a:picLocks noChangeAspect="1"/>
            </p:cNvPicPr>
            <p:nvPr/>
          </p:nvPicPr>
          <p:blipFill>
            <a:blip r:embed="rId2"/>
            <a:stretch>
              <a:fillRect/>
            </a:stretch>
          </p:blipFill>
          <p:spPr>
            <a:xfrm>
              <a:off x="6279123" y="1473811"/>
              <a:ext cx="5197939" cy="3910376"/>
            </a:xfrm>
            <a:prstGeom prst="rect">
              <a:avLst/>
            </a:prstGeom>
          </p:spPr>
        </p:pic>
        <p:sp>
          <p:nvSpPr>
            <p:cNvPr id="9" name="Rectangle 8">
              <a:extLst>
                <a:ext uri="{FF2B5EF4-FFF2-40B4-BE49-F238E27FC236}">
                  <a16:creationId xmlns:a16="http://schemas.microsoft.com/office/drawing/2014/main" id="{CA7FB502-12CC-29BE-AE2B-6BDF179C1570}"/>
                </a:ext>
              </a:extLst>
            </p:cNvPr>
            <p:cNvSpPr/>
            <p:nvPr/>
          </p:nvSpPr>
          <p:spPr>
            <a:xfrm>
              <a:off x="7651750" y="510540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9260D8A-66F8-AF87-10A1-3D3ACC35EC96}"/>
                </a:ext>
              </a:extLst>
            </p:cNvPr>
            <p:cNvSpPr/>
            <p:nvPr/>
          </p:nvSpPr>
          <p:spPr>
            <a:xfrm>
              <a:off x="9830827" y="503555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D9E62CA-A24D-2064-6C98-A328852449B4}"/>
                </a:ext>
              </a:extLst>
            </p:cNvPr>
            <p:cNvSpPr/>
            <p:nvPr/>
          </p:nvSpPr>
          <p:spPr>
            <a:xfrm>
              <a:off x="11424677" y="2762250"/>
              <a:ext cx="52385"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1">
            <a:extLst>
              <a:ext uri="{FF2B5EF4-FFF2-40B4-BE49-F238E27FC236}">
                <a16:creationId xmlns:a16="http://schemas.microsoft.com/office/drawing/2014/main" id="{0DC9D826-6CAB-B9A0-5641-FD31FE1DC587}"/>
              </a:ext>
            </a:extLst>
          </p:cNvPr>
          <p:cNvSpPr txBox="1">
            <a:spLocks/>
          </p:cNvSpPr>
          <p:nvPr/>
        </p:nvSpPr>
        <p:spPr>
          <a:xfrm>
            <a:off x="5564186" y="-1"/>
            <a:ext cx="6627813"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rgbClr val="737373"/>
                </a:solidFill>
                <a:latin typeface="Helvetica Neue" panose="02000503000000020004" pitchFamily="2" charset="0"/>
              </a:rPr>
              <a:t>Keying into </a:t>
            </a:r>
            <a:r>
              <a:rPr lang="en-US" sz="2000" i="1" dirty="0">
                <a:solidFill>
                  <a:srgbClr val="737373"/>
                </a:solidFill>
                <a:latin typeface="Consolas" panose="020B0609020204030204" pitchFamily="49" charset="0"/>
                <a:cs typeface="Consolas" panose="020B0609020204030204" pitchFamily="49" charset="0"/>
              </a:rPr>
              <a:t>Trinity</a:t>
            </a:r>
            <a:endParaRPr lang="en-US" sz="2200" i="1" dirty="0"/>
          </a:p>
        </p:txBody>
      </p:sp>
      <p:pic>
        <p:nvPicPr>
          <p:cNvPr id="1026" name="Picture 2" descr="Figure 1">
            <a:extLst>
              <a:ext uri="{FF2B5EF4-FFF2-40B4-BE49-F238E27FC236}">
                <a16:creationId xmlns:a16="http://schemas.microsoft.com/office/drawing/2014/main" id="{2C9C1BD8-A332-C268-6728-5B5E6426E0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5564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67CB40E-3F78-126D-5FF8-1F1E21B6B04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6" name="Content Placeholder 2">
            <a:extLst>
              <a:ext uri="{FF2B5EF4-FFF2-40B4-BE49-F238E27FC236}">
                <a16:creationId xmlns:a16="http://schemas.microsoft.com/office/drawing/2014/main" id="{9429CC33-B134-BEF8-378A-382EE3CB1A47}"/>
              </a:ext>
            </a:extLst>
          </p:cNvPr>
          <p:cNvSpPr>
            <a:spLocks noGrp="1"/>
          </p:cNvSpPr>
          <p:nvPr>
            <p:ph idx="1"/>
          </p:nvPr>
        </p:nvSpPr>
        <p:spPr>
          <a:xfrm>
            <a:off x="5564185" y="794657"/>
            <a:ext cx="6627813" cy="6063342"/>
          </a:xfrm>
        </p:spPr>
        <p:txBody>
          <a:bodyPr>
            <a:normAutofit/>
          </a:bodyPr>
          <a:lstStyle/>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Encountered several problems in our initial assemblies, which were built using Trinity’s default parameters</a:t>
            </a: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These include incorrect transcript splits, incorrect transcript fusion (</a:t>
            </a:r>
            <a:r>
              <a:rPr lang="en-US" sz="1800" b="0" i="1" dirty="0">
                <a:effectLst/>
                <a:latin typeface="Arial" panose="020B0604020202020204" pitchFamily="34" charset="0"/>
                <a:cs typeface="Arial" panose="020B0604020202020204" pitchFamily="34" charset="0"/>
              </a:rPr>
              <a:t>apparent </a:t>
            </a:r>
            <a:r>
              <a:rPr lang="en-US" sz="1800" b="1" i="1" dirty="0">
                <a:effectLst/>
                <a:latin typeface="Arial" panose="020B0604020202020204" pitchFamily="34" charset="0"/>
                <a:cs typeface="Arial" panose="020B0604020202020204" pitchFamily="34" charset="0"/>
              </a:rPr>
              <a:t>over-reconstruction</a:t>
            </a:r>
            <a:r>
              <a:rPr lang="en-US" sz="1800" b="0" i="1" dirty="0">
                <a:effectLst/>
                <a:latin typeface="Arial" panose="020B0604020202020204" pitchFamily="34" charset="0"/>
                <a:cs typeface="Arial" panose="020B0604020202020204" pitchFamily="34" charset="0"/>
              </a:rPr>
              <a:t> </a:t>
            </a:r>
            <a:r>
              <a:rPr lang="en-US" sz="1800" b="0" dirty="0">
                <a:effectLst/>
                <a:latin typeface="Arial" panose="020B0604020202020204" pitchFamily="34" charset="0"/>
                <a:cs typeface="Arial" panose="020B0604020202020204" pitchFamily="34" charset="0"/>
              </a:rPr>
              <a:t>of known isoforms and </a:t>
            </a:r>
            <a:r>
              <a:rPr lang="en-US" sz="1800" b="1" i="1" dirty="0">
                <a:effectLst/>
                <a:latin typeface="Arial" panose="020B0604020202020204" pitchFamily="34" charset="0"/>
                <a:cs typeface="Arial" panose="020B0604020202020204" pitchFamily="34" charset="0"/>
              </a:rPr>
              <a:t>spurious merging</a:t>
            </a:r>
            <a:r>
              <a:rPr lang="en-US" sz="1800" b="0" dirty="0">
                <a:effectLst/>
                <a:latin typeface="Arial" panose="020B0604020202020204" pitchFamily="34" charset="0"/>
                <a:cs typeface="Arial" panose="020B0604020202020204" pitchFamily="34" charset="0"/>
              </a:rPr>
              <a:t> of neighbor isoforms</a:t>
            </a:r>
            <a:r>
              <a:rPr lang="en-US" sz="1800" b="0" i="0" dirty="0">
                <a:effectLst/>
                <a:latin typeface="Arial" panose="020B0604020202020204" pitchFamily="34" charset="0"/>
                <a:cs typeface="Arial" panose="020B0604020202020204" pitchFamily="34" charset="0"/>
              </a:rPr>
              <a:t>), ectopic transcript fragments, dubious transcript overlaps, and more</a:t>
            </a:r>
          </a:p>
          <a:p>
            <a:r>
              <a:rPr lang="en-US" sz="1800" dirty="0">
                <a:latin typeface="Arial" panose="020B0604020202020204" pitchFamily="34" charset="0"/>
                <a:cs typeface="Arial" panose="020B0604020202020204" pitchFamily="34" charset="0"/>
              </a:rPr>
              <a:t>Thus, designed and implemented experiments to </a:t>
            </a:r>
            <a:r>
              <a:rPr lang="en-US" sz="1800" b="1" i="1" dirty="0">
                <a:latin typeface="Arial" panose="020B0604020202020204" pitchFamily="34" charset="0"/>
                <a:cs typeface="Arial" panose="020B0604020202020204" pitchFamily="34" charset="0"/>
              </a:rPr>
              <a:t>vary the parameters</a:t>
            </a:r>
            <a:r>
              <a:rPr lang="en-US" sz="1800" dirty="0">
                <a:latin typeface="Arial" panose="020B0604020202020204" pitchFamily="34" charset="0"/>
                <a:cs typeface="Arial" panose="020B0604020202020204" pitchFamily="34" charset="0"/>
              </a:rPr>
              <a:t> of </a:t>
            </a:r>
            <a:r>
              <a:rPr lang="en-US" sz="1600" dirty="0">
                <a:latin typeface="Consolas" panose="020B0609020204030204" pitchFamily="49" charset="0"/>
                <a:cs typeface="Consolas" panose="020B0609020204030204" pitchFamily="49" charset="0"/>
              </a:rPr>
              <a:t>Trinity Inchworm</a:t>
            </a:r>
            <a:r>
              <a:rPr lang="en-US" sz="1800" dirty="0">
                <a:latin typeface="Arial" panose="020B0604020202020204" pitchFamily="34" charset="0"/>
                <a:cs typeface="Arial" panose="020B0604020202020204" pitchFamily="34" charset="0"/>
              </a:rPr>
              <a:t> and </a:t>
            </a:r>
            <a:r>
              <a:rPr lang="en-US" sz="1600" dirty="0">
                <a:latin typeface="Consolas" panose="020B0609020204030204" pitchFamily="49" charset="0"/>
                <a:cs typeface="Consolas" panose="020B0609020204030204" pitchFamily="49" charset="0"/>
              </a:rPr>
              <a:t>Chrysalis</a:t>
            </a:r>
            <a:endParaRPr lang="en-US" sz="1800" b="0" i="0" dirty="0">
              <a:effectLst/>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ADABD1F3-A64B-2647-F927-0D47229864DD}"/>
              </a:ext>
            </a:extLst>
          </p:cNvPr>
          <p:cNvCxnSpPr>
            <a:cxnSpLocks/>
          </p:cNvCxnSpPr>
          <p:nvPr/>
        </p:nvCxnSpPr>
        <p:spPr>
          <a:xfrm flipH="1" flipV="1">
            <a:off x="9613900" y="2794000"/>
            <a:ext cx="216927" cy="4000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473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1" end="11"/>
                                            </p:txEl>
                                          </p:spTgt>
                                        </p:tgtEl>
                                        <p:attrNameLst>
                                          <p:attrName>style.visibility</p:attrName>
                                        </p:attrNameLst>
                                      </p:cBhvr>
                                      <p:to>
                                        <p:strVal val="visible"/>
                                      </p:to>
                                    </p:set>
                                    <p:animEffect transition="in" filter="fade">
                                      <p:cBhvr>
                                        <p:cTn id="12" dur="500"/>
                                        <p:tgtEl>
                                          <p:spTgt spid="6">
                                            <p:txEl>
                                              <p:pRg st="11" end="1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12" end="12"/>
                                            </p:txEl>
                                          </p:spTgt>
                                        </p:tgtEl>
                                        <p:attrNameLst>
                                          <p:attrName>style.visibility</p:attrName>
                                        </p:attrNameLst>
                                      </p:cBhvr>
                                      <p:to>
                                        <p:strVal val="visible"/>
                                      </p:to>
                                    </p:set>
                                    <p:animEffect transition="in" filter="fade">
                                      <p:cBhvr>
                                        <p:cTn id="1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8113B3C9-CF30-A6D4-D462-98B20F8FD914}"/>
              </a:ext>
            </a:extLst>
          </p:cNvPr>
          <p:cNvGrpSpPr/>
          <p:nvPr/>
        </p:nvGrpSpPr>
        <p:grpSpPr>
          <a:xfrm>
            <a:off x="725266" y="1473811"/>
            <a:ext cx="5197939" cy="3910376"/>
            <a:chOff x="6279123" y="1473811"/>
            <a:chExt cx="5197939" cy="3910376"/>
          </a:xfrm>
        </p:grpSpPr>
        <p:grpSp>
          <p:nvGrpSpPr>
            <p:cNvPr id="21" name="Group 20">
              <a:extLst>
                <a:ext uri="{FF2B5EF4-FFF2-40B4-BE49-F238E27FC236}">
                  <a16:creationId xmlns:a16="http://schemas.microsoft.com/office/drawing/2014/main" id="{0EF246B7-D419-7CC8-242D-CFB96FBD5A43}"/>
                </a:ext>
              </a:extLst>
            </p:cNvPr>
            <p:cNvGrpSpPr/>
            <p:nvPr/>
          </p:nvGrpSpPr>
          <p:grpSpPr>
            <a:xfrm>
              <a:off x="6279123" y="1473811"/>
              <a:ext cx="5197939" cy="3910376"/>
              <a:chOff x="6279123" y="1473811"/>
              <a:chExt cx="5197939" cy="3910376"/>
            </a:xfrm>
          </p:grpSpPr>
          <p:pic>
            <p:nvPicPr>
              <p:cNvPr id="23" name="Picture 22" descr="A picture containing graphical user interface&#10;&#10;Description automatically generated">
                <a:extLst>
                  <a:ext uri="{FF2B5EF4-FFF2-40B4-BE49-F238E27FC236}">
                    <a16:creationId xmlns:a16="http://schemas.microsoft.com/office/drawing/2014/main" id="{4B4467DF-4350-1727-CD9F-4B9B4A837078}"/>
                  </a:ext>
                </a:extLst>
              </p:cNvPr>
              <p:cNvPicPr>
                <a:picLocks noChangeAspect="1"/>
              </p:cNvPicPr>
              <p:nvPr/>
            </p:nvPicPr>
            <p:blipFill>
              <a:blip r:embed="rId3"/>
              <a:stretch>
                <a:fillRect/>
              </a:stretch>
            </p:blipFill>
            <p:spPr>
              <a:xfrm>
                <a:off x="6279123" y="1473811"/>
                <a:ext cx="5197939" cy="3910376"/>
              </a:xfrm>
              <a:prstGeom prst="rect">
                <a:avLst/>
              </a:prstGeom>
            </p:spPr>
          </p:pic>
          <p:sp>
            <p:nvSpPr>
              <p:cNvPr id="24" name="Rectangle 23">
                <a:extLst>
                  <a:ext uri="{FF2B5EF4-FFF2-40B4-BE49-F238E27FC236}">
                    <a16:creationId xmlns:a16="http://schemas.microsoft.com/office/drawing/2014/main" id="{446B0F5B-F8B4-BB56-481C-EFD881E4A98C}"/>
                  </a:ext>
                </a:extLst>
              </p:cNvPr>
              <p:cNvSpPr/>
              <p:nvPr/>
            </p:nvSpPr>
            <p:spPr>
              <a:xfrm>
                <a:off x="7651750" y="510540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C2E39A8-5F03-47A4-18E4-6E6F3EDF1CA5}"/>
                  </a:ext>
                </a:extLst>
              </p:cNvPr>
              <p:cNvSpPr/>
              <p:nvPr/>
            </p:nvSpPr>
            <p:spPr>
              <a:xfrm>
                <a:off x="9830827" y="503555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8AB5C50-95CF-906D-0EE2-6871E396F94B}"/>
                  </a:ext>
                </a:extLst>
              </p:cNvPr>
              <p:cNvSpPr/>
              <p:nvPr/>
            </p:nvSpPr>
            <p:spPr>
              <a:xfrm>
                <a:off x="11424677" y="2762250"/>
                <a:ext cx="52385"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2" name="Straight Arrow Connector 21">
              <a:extLst>
                <a:ext uri="{FF2B5EF4-FFF2-40B4-BE49-F238E27FC236}">
                  <a16:creationId xmlns:a16="http://schemas.microsoft.com/office/drawing/2014/main" id="{E2C0D10B-9286-E5E4-A659-AA7B6DEF9B5C}"/>
                </a:ext>
              </a:extLst>
            </p:cNvPr>
            <p:cNvCxnSpPr>
              <a:cxnSpLocks/>
            </p:cNvCxnSpPr>
            <p:nvPr/>
          </p:nvCxnSpPr>
          <p:spPr>
            <a:xfrm flipH="1" flipV="1">
              <a:off x="9613900" y="2794000"/>
              <a:ext cx="216927" cy="4000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026" name="Picture 2" descr="Figure 1">
            <a:extLst>
              <a:ext uri="{FF2B5EF4-FFF2-40B4-BE49-F238E27FC236}">
                <a16:creationId xmlns:a16="http://schemas.microsoft.com/office/drawing/2014/main" id="{2C9C1BD8-A332-C268-6728-5B5E6426E0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7813" y="-1"/>
            <a:ext cx="5564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18" name="Content Placeholder 2">
            <a:extLst>
              <a:ext uri="{FF2B5EF4-FFF2-40B4-BE49-F238E27FC236}">
                <a16:creationId xmlns:a16="http://schemas.microsoft.com/office/drawing/2014/main" id="{6F11359E-3360-E3D5-DD3C-BD7B479AF729}"/>
              </a:ext>
            </a:extLst>
          </p:cNvPr>
          <p:cNvSpPr>
            <a:spLocks noGrp="1"/>
          </p:cNvSpPr>
          <p:nvPr>
            <p:ph idx="1"/>
          </p:nvPr>
        </p:nvSpPr>
        <p:spPr>
          <a:xfrm>
            <a:off x="17825" y="794657"/>
            <a:ext cx="6627813" cy="6063342"/>
          </a:xfrm>
        </p:spPr>
        <p:txBody>
          <a:bodyPr>
            <a:normAutofit/>
          </a:bodyPr>
          <a:lstStyle/>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We encountered several problems in our initial assemblies, which were built using </a:t>
            </a:r>
            <a:r>
              <a:rPr lang="en-US" sz="1800" b="0" i="0" dirty="0">
                <a:effectLst/>
                <a:latin typeface="Consolas" panose="020B0609020204030204" pitchFamily="49" charset="0"/>
                <a:cs typeface="Consolas" panose="020B0609020204030204" pitchFamily="49" charset="0"/>
              </a:rPr>
              <a:t>Trinity</a:t>
            </a:r>
            <a:r>
              <a:rPr lang="en-US" sz="1800" b="0" i="0" dirty="0">
                <a:effectLst/>
                <a:latin typeface="Arial" panose="020B0604020202020204" pitchFamily="34" charset="0"/>
                <a:cs typeface="Arial" panose="020B0604020202020204" pitchFamily="34" charset="0"/>
              </a:rPr>
              <a:t>’s default parameters*</a:t>
            </a: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These include incorrect transcript splits, erroneous transcript fusion (</a:t>
            </a:r>
            <a:r>
              <a:rPr lang="en-US" sz="1800" b="0" dirty="0">
                <a:effectLst/>
                <a:latin typeface="Arial" panose="020B0604020202020204" pitchFamily="34" charset="0"/>
                <a:cs typeface="Arial" panose="020B0604020202020204" pitchFamily="34" charset="0"/>
              </a:rPr>
              <a:t>apparent </a:t>
            </a:r>
            <a:r>
              <a:rPr lang="en-US" sz="1800" b="1" i="1" dirty="0">
                <a:effectLst/>
                <a:latin typeface="Arial" panose="020B0604020202020204" pitchFamily="34" charset="0"/>
                <a:cs typeface="Arial" panose="020B0604020202020204" pitchFamily="34" charset="0"/>
              </a:rPr>
              <a:t>over-reconstruction</a:t>
            </a:r>
            <a:r>
              <a:rPr lang="en-US" sz="1800" b="0" i="1" dirty="0">
                <a:effectLst/>
                <a:latin typeface="Arial" panose="020B0604020202020204" pitchFamily="34" charset="0"/>
                <a:cs typeface="Arial" panose="020B0604020202020204" pitchFamily="34" charset="0"/>
              </a:rPr>
              <a:t> </a:t>
            </a:r>
            <a:r>
              <a:rPr lang="en-US" sz="1800" b="0" dirty="0">
                <a:effectLst/>
                <a:latin typeface="Arial" panose="020B0604020202020204" pitchFamily="34" charset="0"/>
                <a:cs typeface="Arial" panose="020B0604020202020204" pitchFamily="34" charset="0"/>
              </a:rPr>
              <a:t>of known isoforms and </a:t>
            </a:r>
            <a:r>
              <a:rPr lang="en-US" sz="1800" b="1" i="1" dirty="0">
                <a:effectLst/>
                <a:latin typeface="Arial" panose="020B0604020202020204" pitchFamily="34" charset="0"/>
                <a:cs typeface="Arial" panose="020B0604020202020204" pitchFamily="34" charset="0"/>
              </a:rPr>
              <a:t>spurious merging</a:t>
            </a:r>
            <a:r>
              <a:rPr lang="en-US" sz="1800" b="0" dirty="0">
                <a:effectLst/>
                <a:latin typeface="Arial" panose="020B0604020202020204" pitchFamily="34" charset="0"/>
                <a:cs typeface="Arial" panose="020B0604020202020204" pitchFamily="34" charset="0"/>
              </a:rPr>
              <a:t> of neighbor isoforms</a:t>
            </a:r>
            <a:r>
              <a:rPr lang="en-US" sz="1800" b="0" i="0" dirty="0">
                <a:effectLst/>
                <a:latin typeface="Arial" panose="020B0604020202020204" pitchFamily="34" charset="0"/>
                <a:cs typeface="Arial" panose="020B0604020202020204" pitchFamily="34" charset="0"/>
              </a:rPr>
              <a:t>), ectopic transcript fragments, dubious transcript overlaps, and more</a:t>
            </a:r>
          </a:p>
          <a:p>
            <a:r>
              <a:rPr lang="en-US" sz="1800" dirty="0">
                <a:latin typeface="Arial" panose="020B0604020202020204" pitchFamily="34" charset="0"/>
                <a:cs typeface="Arial" panose="020B0604020202020204" pitchFamily="34" charset="0"/>
              </a:rPr>
              <a:t>Thus, we designed and implemented experiments to </a:t>
            </a:r>
            <a:r>
              <a:rPr lang="en-US" sz="1800" b="1" i="1" dirty="0">
                <a:latin typeface="Arial" panose="020B0604020202020204" pitchFamily="34" charset="0"/>
                <a:cs typeface="Arial" panose="020B0604020202020204" pitchFamily="34" charset="0"/>
              </a:rPr>
              <a:t>vary the parameters</a:t>
            </a:r>
            <a:r>
              <a:rPr lang="en-US" sz="1800" dirty="0">
                <a:latin typeface="Arial" panose="020B0604020202020204" pitchFamily="34" charset="0"/>
                <a:cs typeface="Arial" panose="020B0604020202020204" pitchFamily="34" charset="0"/>
              </a:rPr>
              <a:t> of </a:t>
            </a:r>
            <a:r>
              <a:rPr lang="en-US" sz="1600" dirty="0">
                <a:latin typeface="Consolas" panose="020B0609020204030204" pitchFamily="49" charset="0"/>
                <a:cs typeface="Consolas" panose="020B0609020204030204" pitchFamily="49" charset="0"/>
              </a:rPr>
              <a:t>Trinity Inchworm</a:t>
            </a:r>
            <a:r>
              <a:rPr lang="en-US" sz="1800" dirty="0">
                <a:latin typeface="Arial" panose="020B0604020202020204" pitchFamily="34" charset="0"/>
                <a:cs typeface="Arial" panose="020B0604020202020204" pitchFamily="34" charset="0"/>
              </a:rPr>
              <a:t> and </a:t>
            </a:r>
            <a:r>
              <a:rPr lang="en-US" sz="1600" dirty="0">
                <a:latin typeface="Consolas" panose="020B0609020204030204" pitchFamily="49" charset="0"/>
                <a:cs typeface="Consolas" panose="020B0609020204030204" pitchFamily="49" charset="0"/>
              </a:rPr>
              <a:t>Chrysalis</a:t>
            </a:r>
            <a:r>
              <a:rPr lang="en-US" sz="1800" dirty="0">
                <a:latin typeface="Arial" panose="020B0604020202020204" pitchFamily="34" charset="0"/>
                <a:cs typeface="Arial" panose="020B0604020202020204" pitchFamily="34" charset="0"/>
              </a:rPr>
              <a:t> (</a:t>
            </a:r>
            <a:r>
              <a:rPr lang="en-US" sz="1800" b="1" dirty="0">
                <a:latin typeface="Arial" panose="020B0604020202020204" pitchFamily="34" charset="0"/>
                <a:cs typeface="Arial" panose="020B0604020202020204" pitchFamily="34" charset="0"/>
              </a:rPr>
              <a:t>a</a:t>
            </a:r>
            <a:r>
              <a:rPr lang="en-US" sz="1800" dirty="0">
                <a:latin typeface="Arial" panose="020B0604020202020204" pitchFamily="34" charset="0"/>
                <a:cs typeface="Arial" panose="020B0604020202020204" pitchFamily="34" charset="0"/>
              </a:rPr>
              <a:t>, </a:t>
            </a:r>
            <a:r>
              <a:rPr lang="en-US" sz="1800" b="1" dirty="0">
                <a:latin typeface="Arial" panose="020B0604020202020204" pitchFamily="34" charset="0"/>
                <a:cs typeface="Arial" panose="020B0604020202020204" pitchFamily="34" charset="0"/>
              </a:rPr>
              <a:t>b</a:t>
            </a:r>
            <a:r>
              <a:rPr lang="en-US" sz="1800" dirty="0">
                <a:latin typeface="Arial" panose="020B0604020202020204" pitchFamily="34" charset="0"/>
                <a:cs typeface="Arial" panose="020B0604020202020204" pitchFamily="34" charset="0"/>
              </a:rPr>
              <a:t>)</a:t>
            </a:r>
            <a:endParaRPr lang="en-US" sz="1800" b="0" i="0" dirty="0">
              <a:effectLst/>
              <a:latin typeface="Arial" panose="020B0604020202020204" pitchFamily="34" charset="0"/>
              <a:cs typeface="Arial" panose="020B0604020202020204" pitchFamily="34" charset="0"/>
            </a:endParaRPr>
          </a:p>
        </p:txBody>
      </p:sp>
      <p:sp>
        <p:nvSpPr>
          <p:cNvPr id="19" name="Title 1">
            <a:extLst>
              <a:ext uri="{FF2B5EF4-FFF2-40B4-BE49-F238E27FC236}">
                <a16:creationId xmlns:a16="http://schemas.microsoft.com/office/drawing/2014/main" id="{7BFE1BE4-5F9B-C272-59EE-5C9D0DB5A60B}"/>
              </a:ext>
            </a:extLst>
          </p:cNvPr>
          <p:cNvSpPr txBox="1">
            <a:spLocks/>
          </p:cNvSpPr>
          <p:nvPr/>
        </p:nvSpPr>
        <p:spPr>
          <a:xfrm>
            <a:off x="10329" y="-1"/>
            <a:ext cx="6750235"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TextBox 26">
            <a:extLst>
              <a:ext uri="{FF2B5EF4-FFF2-40B4-BE49-F238E27FC236}">
                <a16:creationId xmlns:a16="http://schemas.microsoft.com/office/drawing/2014/main" id="{E3032CCA-22D5-8F01-A948-97AD92FFC6C0}"/>
              </a:ext>
            </a:extLst>
          </p:cNvPr>
          <p:cNvSpPr txBox="1"/>
          <p:nvPr/>
        </p:nvSpPr>
        <p:spPr>
          <a:xfrm>
            <a:off x="6627813"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28" name="Rectangle 27">
            <a:extLst>
              <a:ext uri="{FF2B5EF4-FFF2-40B4-BE49-F238E27FC236}">
                <a16:creationId xmlns:a16="http://schemas.microsoft.com/office/drawing/2014/main" id="{8880B48E-4D40-3F12-2452-51B58A69B8AE}"/>
              </a:ext>
            </a:extLst>
          </p:cNvPr>
          <p:cNvSpPr/>
          <p:nvPr/>
        </p:nvSpPr>
        <p:spPr>
          <a:xfrm>
            <a:off x="6617484" y="0"/>
            <a:ext cx="5564187"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ontent Placeholder 2">
            <a:extLst>
              <a:ext uri="{FF2B5EF4-FFF2-40B4-BE49-F238E27FC236}">
                <a16:creationId xmlns:a16="http://schemas.microsoft.com/office/drawing/2014/main" id="{75767956-6FD8-9BE2-9310-290EB08D11FC}"/>
              </a:ext>
            </a:extLst>
          </p:cNvPr>
          <p:cNvSpPr txBox="1">
            <a:spLocks/>
          </p:cNvSpPr>
          <p:nvPr/>
        </p:nvSpPr>
        <p:spPr>
          <a:xfrm>
            <a:off x="6550702" y="794656"/>
            <a:ext cx="476812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chemeClr val="bg1">
                    <a:lumMod val="75000"/>
                  </a:schemeClr>
                </a:solidFill>
                <a:latin typeface="Arial" panose="020B0604020202020204" pitchFamily="34" charset="0"/>
                <a:cs typeface="Arial" panose="020B0604020202020204" pitchFamily="34" charset="0"/>
              </a:rPr>
              <a:t>*</a:t>
            </a:r>
            <a:r>
              <a:rPr lang="en-US" sz="2000" i="1" dirty="0">
                <a:solidFill>
                  <a:schemeClr val="bg1">
                    <a:lumMod val="75000"/>
                  </a:schemeClr>
                </a:solidFill>
                <a:latin typeface="Arial" panose="020B0604020202020204" pitchFamily="34" charset="0"/>
                <a:cs typeface="Arial" panose="020B0604020202020204" pitchFamily="34" charset="0"/>
              </a:rPr>
              <a:t>What is a parameter?</a:t>
            </a:r>
            <a:r>
              <a:rPr lang="en-US" sz="2000" dirty="0">
                <a:solidFill>
                  <a:schemeClr val="bg1">
                    <a:lumMod val="75000"/>
                  </a:schemeClr>
                </a:solidFill>
                <a:latin typeface="Arial" panose="020B0604020202020204" pitchFamily="34" charset="0"/>
                <a:cs typeface="Arial" panose="020B0604020202020204" pitchFamily="34" charset="0"/>
              </a:rPr>
              <a:t> A quantity in a mathematical model whose value is selected for particular circumstances and in relation to other variable quantities</a:t>
            </a:r>
          </a:p>
          <a:p>
            <a:pPr lvl="1"/>
            <a:r>
              <a:rPr lang="en-US" sz="1600" dirty="0">
                <a:solidFill>
                  <a:schemeClr val="bg1">
                    <a:lumMod val="75000"/>
                  </a:schemeClr>
                </a:solidFill>
                <a:latin typeface="Arial" panose="020B0604020202020204" pitchFamily="34" charset="0"/>
                <a:cs typeface="Arial" panose="020B0604020202020204" pitchFamily="34" charset="0"/>
              </a:rPr>
              <a:t>For example, in </a:t>
            </a:r>
            <a:r>
              <a:rPr lang="en-US" sz="1600" i="1" dirty="0">
                <a:solidFill>
                  <a:schemeClr val="bg1">
                    <a:lumMod val="75000"/>
                  </a:schemeClr>
                </a:solidFill>
                <a:latin typeface="Arial" panose="020B0604020202020204" pitchFamily="34" charset="0"/>
                <a:cs typeface="Arial" panose="020B0604020202020204" pitchFamily="34" charset="0"/>
              </a:rPr>
              <a:t>y = mx + b</a:t>
            </a:r>
            <a:r>
              <a:rPr lang="en-US" sz="1600" dirty="0">
                <a:solidFill>
                  <a:schemeClr val="bg1">
                    <a:lumMod val="75000"/>
                  </a:schemeClr>
                </a:solidFill>
                <a:latin typeface="Arial" panose="020B0604020202020204" pitchFamily="34" charset="0"/>
                <a:cs typeface="Arial" panose="020B0604020202020204" pitchFamily="34" charset="0"/>
              </a:rPr>
              <a:t>, </a:t>
            </a:r>
            <a:r>
              <a:rPr lang="en-US" sz="1600" i="1" dirty="0">
                <a:solidFill>
                  <a:schemeClr val="bg1">
                    <a:lumMod val="75000"/>
                  </a:schemeClr>
                </a:solidFill>
                <a:latin typeface="Arial" panose="020B0604020202020204" pitchFamily="34" charset="0"/>
                <a:cs typeface="Arial" panose="020B0604020202020204" pitchFamily="34" charset="0"/>
              </a:rPr>
              <a:t>m</a:t>
            </a:r>
            <a:r>
              <a:rPr lang="en-US" sz="1600" dirty="0">
                <a:solidFill>
                  <a:schemeClr val="bg1">
                    <a:lumMod val="75000"/>
                  </a:schemeClr>
                </a:solidFill>
                <a:latin typeface="Arial" panose="020B0604020202020204" pitchFamily="34" charset="0"/>
                <a:cs typeface="Arial" panose="020B0604020202020204" pitchFamily="34" charset="0"/>
              </a:rPr>
              <a:t> is a parameter</a:t>
            </a:r>
          </a:p>
          <a:p>
            <a:pPr lvl="1"/>
            <a:r>
              <a:rPr lang="en-US" sz="1600" dirty="0">
                <a:solidFill>
                  <a:schemeClr val="bg1">
                    <a:lumMod val="75000"/>
                  </a:schemeClr>
                </a:solidFill>
                <a:latin typeface="Arial" panose="020B0604020202020204" pitchFamily="34" charset="0"/>
                <a:cs typeface="Arial" panose="020B0604020202020204" pitchFamily="34" charset="0"/>
              </a:rPr>
              <a:t>In </a:t>
            </a:r>
            <a:r>
              <a:rPr lang="en-US" sz="1600" i="1" dirty="0">
                <a:solidFill>
                  <a:schemeClr val="bg1">
                    <a:lumMod val="75000"/>
                  </a:schemeClr>
                </a:solidFill>
                <a:latin typeface="Arial" panose="020B0604020202020204" pitchFamily="34" charset="0"/>
                <a:cs typeface="Arial" panose="020B0604020202020204" pitchFamily="34" charset="0"/>
              </a:rPr>
              <a:t>y = </a:t>
            </a:r>
            <a:r>
              <a:rPr lang="el-GR" sz="1600" i="1" dirty="0">
                <a:solidFill>
                  <a:schemeClr val="bg1">
                    <a:lumMod val="75000"/>
                  </a:schemeClr>
                </a:solidFill>
                <a:latin typeface="Arial" panose="020B0604020202020204" pitchFamily="34" charset="0"/>
                <a:cs typeface="Arial" panose="020B0604020202020204" pitchFamily="34" charset="0"/>
              </a:rPr>
              <a:t>β</a:t>
            </a:r>
            <a:r>
              <a:rPr lang="en-US" sz="1600" i="1" baseline="-25000" dirty="0">
                <a:solidFill>
                  <a:schemeClr val="bg1">
                    <a:lumMod val="75000"/>
                  </a:schemeClr>
                </a:solidFill>
                <a:latin typeface="Arial" panose="020B0604020202020204" pitchFamily="34" charset="0"/>
                <a:cs typeface="Arial" panose="020B0604020202020204" pitchFamily="34" charset="0"/>
              </a:rPr>
              <a:t>1</a:t>
            </a:r>
            <a:r>
              <a:rPr lang="en-US" sz="1600" i="1" dirty="0">
                <a:solidFill>
                  <a:schemeClr val="bg1">
                    <a:lumMod val="75000"/>
                  </a:schemeClr>
                </a:solidFill>
                <a:latin typeface="Arial" panose="020B0604020202020204" pitchFamily="34" charset="0"/>
                <a:cs typeface="Arial" panose="020B0604020202020204" pitchFamily="34" charset="0"/>
              </a:rPr>
              <a:t>x</a:t>
            </a:r>
            <a:r>
              <a:rPr lang="en-US" sz="1600" i="1" baseline="30000" dirty="0">
                <a:solidFill>
                  <a:schemeClr val="bg1">
                    <a:lumMod val="75000"/>
                  </a:schemeClr>
                </a:solidFill>
                <a:latin typeface="Arial" panose="020B0604020202020204" pitchFamily="34" charset="0"/>
                <a:cs typeface="Arial" panose="020B0604020202020204" pitchFamily="34" charset="0"/>
              </a:rPr>
              <a:t>2</a:t>
            </a:r>
            <a:r>
              <a:rPr lang="en-US" sz="1600" i="1" dirty="0">
                <a:solidFill>
                  <a:schemeClr val="bg1">
                    <a:lumMod val="75000"/>
                  </a:schemeClr>
                </a:solidFill>
                <a:latin typeface="Arial" panose="020B0604020202020204" pitchFamily="34" charset="0"/>
                <a:cs typeface="Arial" panose="020B0604020202020204" pitchFamily="34" charset="0"/>
              </a:rPr>
              <a:t> + </a:t>
            </a:r>
            <a:r>
              <a:rPr lang="el-GR" sz="1600" i="1" dirty="0">
                <a:solidFill>
                  <a:schemeClr val="bg1">
                    <a:lumMod val="75000"/>
                  </a:schemeClr>
                </a:solidFill>
                <a:latin typeface="Arial" panose="020B0604020202020204" pitchFamily="34" charset="0"/>
                <a:cs typeface="Arial" panose="020B0604020202020204" pitchFamily="34" charset="0"/>
              </a:rPr>
              <a:t>β</a:t>
            </a:r>
            <a:r>
              <a:rPr lang="en-US" sz="1600" i="1" baseline="-25000" dirty="0">
                <a:solidFill>
                  <a:schemeClr val="bg1">
                    <a:lumMod val="75000"/>
                  </a:schemeClr>
                </a:solidFill>
                <a:latin typeface="Arial" panose="020B0604020202020204" pitchFamily="34" charset="0"/>
                <a:cs typeface="Arial" panose="020B0604020202020204" pitchFamily="34" charset="0"/>
              </a:rPr>
              <a:t>2</a:t>
            </a:r>
            <a:r>
              <a:rPr lang="en-US" sz="1600" i="1" dirty="0">
                <a:solidFill>
                  <a:schemeClr val="bg1">
                    <a:lumMod val="75000"/>
                  </a:schemeClr>
                </a:solidFill>
                <a:latin typeface="Arial" panose="020B0604020202020204" pitchFamily="34" charset="0"/>
                <a:cs typeface="Arial" panose="020B0604020202020204" pitchFamily="34" charset="0"/>
              </a:rPr>
              <a:t>x + </a:t>
            </a:r>
            <a:r>
              <a:rPr lang="el-GR" sz="1600" i="1" dirty="0">
                <a:solidFill>
                  <a:schemeClr val="bg1">
                    <a:lumMod val="75000"/>
                  </a:schemeClr>
                </a:solidFill>
                <a:latin typeface="Arial" panose="020B0604020202020204" pitchFamily="34" charset="0"/>
                <a:cs typeface="Arial" panose="020B0604020202020204" pitchFamily="34" charset="0"/>
              </a:rPr>
              <a:t>ε</a:t>
            </a:r>
            <a:r>
              <a:rPr lang="en-US" sz="1600" dirty="0">
                <a:solidFill>
                  <a:schemeClr val="bg1">
                    <a:lumMod val="75000"/>
                  </a:schemeClr>
                </a:solidFill>
                <a:latin typeface="Arial" panose="020B0604020202020204" pitchFamily="34" charset="0"/>
                <a:cs typeface="Arial" panose="020B0604020202020204" pitchFamily="34" charset="0"/>
              </a:rPr>
              <a:t>, </a:t>
            </a:r>
            <a:r>
              <a:rPr lang="el-GR" sz="1600" i="1" dirty="0">
                <a:solidFill>
                  <a:schemeClr val="bg1">
                    <a:lumMod val="75000"/>
                  </a:schemeClr>
                </a:solidFill>
                <a:latin typeface="Arial" panose="020B0604020202020204" pitchFamily="34" charset="0"/>
                <a:cs typeface="Arial" panose="020B0604020202020204" pitchFamily="34" charset="0"/>
              </a:rPr>
              <a:t>β</a:t>
            </a:r>
            <a:r>
              <a:rPr lang="en-US" sz="1600" i="1" baseline="-25000" dirty="0">
                <a:solidFill>
                  <a:schemeClr val="bg1">
                    <a:lumMod val="75000"/>
                  </a:schemeClr>
                </a:solidFill>
                <a:latin typeface="Arial" panose="020B0604020202020204" pitchFamily="34" charset="0"/>
                <a:cs typeface="Arial" panose="020B0604020202020204" pitchFamily="34" charset="0"/>
              </a:rPr>
              <a:t>1</a:t>
            </a:r>
            <a:r>
              <a:rPr lang="en-US" sz="1600" dirty="0">
                <a:solidFill>
                  <a:schemeClr val="bg1">
                    <a:lumMod val="75000"/>
                  </a:schemeClr>
                </a:solidFill>
                <a:latin typeface="Arial" panose="020B0604020202020204" pitchFamily="34" charset="0"/>
                <a:cs typeface="Arial" panose="020B0604020202020204" pitchFamily="34" charset="0"/>
              </a:rPr>
              <a:t> and </a:t>
            </a:r>
            <a:r>
              <a:rPr lang="el-GR" sz="1600" i="1" dirty="0">
                <a:solidFill>
                  <a:schemeClr val="bg1">
                    <a:lumMod val="75000"/>
                  </a:schemeClr>
                </a:solidFill>
                <a:latin typeface="Arial" panose="020B0604020202020204" pitchFamily="34" charset="0"/>
                <a:cs typeface="Arial" panose="020B0604020202020204" pitchFamily="34" charset="0"/>
              </a:rPr>
              <a:t>β</a:t>
            </a:r>
            <a:r>
              <a:rPr lang="en-US" sz="1600" i="1" baseline="-25000" dirty="0">
                <a:solidFill>
                  <a:schemeClr val="bg1">
                    <a:lumMod val="75000"/>
                  </a:schemeClr>
                </a:solidFill>
                <a:latin typeface="Arial" panose="020B0604020202020204" pitchFamily="34" charset="0"/>
                <a:cs typeface="Arial" panose="020B0604020202020204" pitchFamily="34" charset="0"/>
              </a:rPr>
              <a:t>2</a:t>
            </a:r>
            <a:r>
              <a:rPr lang="en-US" sz="1600" dirty="0">
                <a:solidFill>
                  <a:schemeClr val="bg1">
                    <a:lumMod val="75000"/>
                  </a:schemeClr>
                </a:solidFill>
                <a:latin typeface="Arial" panose="020B0604020202020204" pitchFamily="34" charset="0"/>
                <a:cs typeface="Arial" panose="020B0604020202020204" pitchFamily="34" charset="0"/>
              </a:rPr>
              <a:t> are parameters</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60241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
                                            <p:txEl>
                                              <p:pRg st="11" end="11"/>
                                            </p:txEl>
                                          </p:spTgt>
                                        </p:tgtEl>
                                        <p:attrNameLst>
                                          <p:attrName>style.visibility</p:attrName>
                                        </p:attrNameLst>
                                      </p:cBhvr>
                                      <p:to>
                                        <p:strVal val="visible"/>
                                      </p:to>
                                    </p:set>
                                    <p:animEffect transition="in" filter="fade">
                                      <p:cBhvr>
                                        <p:cTn id="22" dur="500"/>
                                        <p:tgtEl>
                                          <p:spTgt spid="18">
                                            <p:txEl>
                                              <p:pRg st="11" end="1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29"/>
                                        </p:tgtEl>
                                      </p:cBhvr>
                                    </p:animEffect>
                                    <p:set>
                                      <p:cBhvr>
                                        <p:cTn id="27" dur="1" fill="hold">
                                          <p:stCondLst>
                                            <p:cond delay="499"/>
                                          </p:stCondLst>
                                        </p:cTn>
                                        <p:tgtEl>
                                          <p:spTgt spid="2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
                                            <p:txEl>
                                              <p:pRg st="12" end="12"/>
                                            </p:txEl>
                                          </p:spTgt>
                                        </p:tgtEl>
                                        <p:attrNameLst>
                                          <p:attrName>style.visibility</p:attrName>
                                        </p:attrNameLst>
                                      </p:cBhvr>
                                      <p:to>
                                        <p:strVal val="visible"/>
                                      </p:to>
                                    </p:set>
                                    <p:animEffect transition="in" filter="fade">
                                      <p:cBhvr>
                                        <p:cTn id="32" dur="500"/>
                                        <p:tgtEl>
                                          <p:spTgt spid="18">
                                            <p:txEl>
                                              <p:pRg st="12" end="1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0" nodeType="clickEffect">
                                  <p:stCondLst>
                                    <p:cond delay="0"/>
                                  </p:stCondLst>
                                  <p:childTnLst>
                                    <p:animEffect transition="out" filter="fade">
                                      <p:cBhvr>
                                        <p:cTn id="36" dur="500"/>
                                        <p:tgtEl>
                                          <p:spTgt spid="28"/>
                                        </p:tgtEl>
                                      </p:cBhvr>
                                    </p:animEffect>
                                    <p:set>
                                      <p:cBhvr>
                                        <p:cTn id="37"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p:bldP spid="2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8113B3C9-CF30-A6D4-D462-98B20F8FD914}"/>
              </a:ext>
            </a:extLst>
          </p:cNvPr>
          <p:cNvGrpSpPr/>
          <p:nvPr/>
        </p:nvGrpSpPr>
        <p:grpSpPr>
          <a:xfrm>
            <a:off x="725266" y="1473811"/>
            <a:ext cx="5197939" cy="3910376"/>
            <a:chOff x="6279123" y="1473811"/>
            <a:chExt cx="5197939" cy="3910376"/>
          </a:xfrm>
        </p:grpSpPr>
        <p:grpSp>
          <p:nvGrpSpPr>
            <p:cNvPr id="21" name="Group 20">
              <a:extLst>
                <a:ext uri="{FF2B5EF4-FFF2-40B4-BE49-F238E27FC236}">
                  <a16:creationId xmlns:a16="http://schemas.microsoft.com/office/drawing/2014/main" id="{0EF246B7-D419-7CC8-242D-CFB96FBD5A43}"/>
                </a:ext>
              </a:extLst>
            </p:cNvPr>
            <p:cNvGrpSpPr/>
            <p:nvPr/>
          </p:nvGrpSpPr>
          <p:grpSpPr>
            <a:xfrm>
              <a:off x="6279123" y="1473811"/>
              <a:ext cx="5197939" cy="3910376"/>
              <a:chOff x="6279123" y="1473811"/>
              <a:chExt cx="5197939" cy="3910376"/>
            </a:xfrm>
          </p:grpSpPr>
          <p:pic>
            <p:nvPicPr>
              <p:cNvPr id="23" name="Picture 22" descr="A picture containing graphical user interface&#10;&#10;Description automatically generated">
                <a:extLst>
                  <a:ext uri="{FF2B5EF4-FFF2-40B4-BE49-F238E27FC236}">
                    <a16:creationId xmlns:a16="http://schemas.microsoft.com/office/drawing/2014/main" id="{4B4467DF-4350-1727-CD9F-4B9B4A837078}"/>
                  </a:ext>
                </a:extLst>
              </p:cNvPr>
              <p:cNvPicPr>
                <a:picLocks noChangeAspect="1"/>
              </p:cNvPicPr>
              <p:nvPr/>
            </p:nvPicPr>
            <p:blipFill>
              <a:blip r:embed="rId3"/>
              <a:stretch>
                <a:fillRect/>
              </a:stretch>
            </p:blipFill>
            <p:spPr>
              <a:xfrm>
                <a:off x="6279123" y="1473811"/>
                <a:ext cx="5197939" cy="3910376"/>
              </a:xfrm>
              <a:prstGeom prst="rect">
                <a:avLst/>
              </a:prstGeom>
            </p:spPr>
          </p:pic>
          <p:sp>
            <p:nvSpPr>
              <p:cNvPr id="24" name="Rectangle 23">
                <a:extLst>
                  <a:ext uri="{FF2B5EF4-FFF2-40B4-BE49-F238E27FC236}">
                    <a16:creationId xmlns:a16="http://schemas.microsoft.com/office/drawing/2014/main" id="{446B0F5B-F8B4-BB56-481C-EFD881E4A98C}"/>
                  </a:ext>
                </a:extLst>
              </p:cNvPr>
              <p:cNvSpPr/>
              <p:nvPr/>
            </p:nvSpPr>
            <p:spPr>
              <a:xfrm>
                <a:off x="7651750" y="510540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C2E39A8-5F03-47A4-18E4-6E6F3EDF1CA5}"/>
                  </a:ext>
                </a:extLst>
              </p:cNvPr>
              <p:cNvSpPr/>
              <p:nvPr/>
            </p:nvSpPr>
            <p:spPr>
              <a:xfrm>
                <a:off x="9830827" y="5035550"/>
                <a:ext cx="1612900"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8AB5C50-95CF-906D-0EE2-6871E396F94B}"/>
                  </a:ext>
                </a:extLst>
              </p:cNvPr>
              <p:cNvSpPr/>
              <p:nvPr/>
            </p:nvSpPr>
            <p:spPr>
              <a:xfrm>
                <a:off x="11424677" y="2762250"/>
                <a:ext cx="52385" cy="27878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2" name="Straight Arrow Connector 21">
              <a:extLst>
                <a:ext uri="{FF2B5EF4-FFF2-40B4-BE49-F238E27FC236}">
                  <a16:creationId xmlns:a16="http://schemas.microsoft.com/office/drawing/2014/main" id="{E2C0D10B-9286-E5E4-A659-AA7B6DEF9B5C}"/>
                </a:ext>
              </a:extLst>
            </p:cNvPr>
            <p:cNvCxnSpPr>
              <a:cxnSpLocks/>
            </p:cNvCxnSpPr>
            <p:nvPr/>
          </p:nvCxnSpPr>
          <p:spPr>
            <a:xfrm flipH="1" flipV="1">
              <a:off x="9613900" y="2794000"/>
              <a:ext cx="216927" cy="4000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Title 1">
            <a:extLst>
              <a:ext uri="{FF2B5EF4-FFF2-40B4-BE49-F238E27FC236}">
                <a16:creationId xmlns:a16="http://schemas.microsoft.com/office/drawing/2014/main" id="{7BFE1BE4-5F9B-C272-59EE-5C9D0DB5A60B}"/>
              </a:ext>
            </a:extLst>
          </p:cNvPr>
          <p:cNvSpPr txBox="1">
            <a:spLocks/>
          </p:cNvSpPr>
          <p:nvPr/>
        </p:nvSpPr>
        <p:spPr>
          <a:xfrm>
            <a:off x="10329" y="-1"/>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9" name="Group 8">
            <a:extLst>
              <a:ext uri="{FF2B5EF4-FFF2-40B4-BE49-F238E27FC236}">
                <a16:creationId xmlns:a16="http://schemas.microsoft.com/office/drawing/2014/main" id="{A21F2E4E-09F7-A7D4-9BBC-C50930BD0869}"/>
              </a:ext>
            </a:extLst>
          </p:cNvPr>
          <p:cNvGrpSpPr/>
          <p:nvPr/>
        </p:nvGrpSpPr>
        <p:grpSpPr>
          <a:xfrm>
            <a:off x="6348124" y="1125595"/>
            <a:ext cx="5843876" cy="5755422"/>
            <a:chOff x="6260681" y="1125595"/>
            <a:chExt cx="5843876" cy="5755422"/>
          </a:xfrm>
        </p:grpSpPr>
        <p:sp>
          <p:nvSpPr>
            <p:cNvPr id="2" name="TextBox 1">
              <a:extLst>
                <a:ext uri="{FF2B5EF4-FFF2-40B4-BE49-F238E27FC236}">
                  <a16:creationId xmlns:a16="http://schemas.microsoft.com/office/drawing/2014/main" id="{0FE798E4-EC61-3342-6BED-53A83A95DFFF}"/>
                </a:ext>
              </a:extLst>
            </p:cNvPr>
            <p:cNvSpPr txBox="1"/>
            <p:nvPr/>
          </p:nvSpPr>
          <p:spPr>
            <a:xfrm>
              <a:off x="9483565" y="1125595"/>
              <a:ext cx="2620992" cy="5755422"/>
            </a:xfrm>
            <a:prstGeom prst="rect">
              <a:avLst/>
            </a:prstGeom>
            <a:noFill/>
          </p:spPr>
          <p:txBody>
            <a:bodyPr wrap="square" rtlCol="0">
              <a:spAutoFit/>
            </a:bodyPr>
            <a:lstStyle/>
            <a:p>
              <a:r>
                <a:rPr lang="en-US" sz="1600" i="1" dirty="0">
                  <a:solidFill>
                    <a:schemeClr val="bg1">
                      <a:lumMod val="75000"/>
                    </a:schemeClr>
                  </a:solidFill>
                  <a:latin typeface="Arial" panose="020B0604020202020204" pitchFamily="34" charset="0"/>
                  <a:cs typeface="Arial" panose="020B0604020202020204" pitchFamily="34" charset="0"/>
                </a:rPr>
                <a:t>*</a:t>
              </a:r>
              <a:r>
                <a:rPr lang="en-US" sz="1500" dirty="0">
                  <a:solidFill>
                    <a:schemeClr val="bg1">
                      <a:lumMod val="75000"/>
                    </a:schemeClr>
                  </a:solidFill>
                  <a:latin typeface="Consolas" panose="020B0609020204030204" pitchFamily="49" charset="0"/>
                  <a:cs typeface="Consolas" panose="020B0609020204030204" pitchFamily="49" charset="0"/>
                </a:rPr>
                <a:t>Trinity</a:t>
              </a:r>
              <a:r>
                <a:rPr lang="en-US" sz="1600" dirty="0">
                  <a:solidFill>
                    <a:schemeClr val="bg1">
                      <a:lumMod val="75000"/>
                    </a:schemeClr>
                  </a:solidFill>
                  <a:latin typeface="Arial" panose="020B0604020202020204" pitchFamily="34" charset="0"/>
                  <a:cs typeface="Arial" panose="020B0604020202020204" pitchFamily="34" charset="0"/>
                </a:rPr>
                <a:t>’s assembly process consists of running three programs in succession: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600" dirty="0">
                  <a:solidFill>
                    <a:schemeClr val="bg1">
                      <a:lumMod val="75000"/>
                    </a:schemeClr>
                  </a:solidFill>
                  <a:latin typeface="Arial" panose="020B0604020202020204" pitchFamily="34" charset="0"/>
                  <a:cs typeface="Arial" panose="020B0604020202020204" pitchFamily="34" charset="0"/>
                </a:rPr>
                <a:t>, </a:t>
              </a:r>
              <a:r>
                <a:rPr lang="en-US" sz="1500" dirty="0">
                  <a:solidFill>
                    <a:schemeClr val="bg1">
                      <a:lumMod val="75000"/>
                    </a:schemeClr>
                  </a:solidFill>
                  <a:latin typeface="Consolas" panose="020B0609020204030204" pitchFamily="49" charset="0"/>
                  <a:cs typeface="Consolas" panose="020B0609020204030204" pitchFamily="49" charset="0"/>
                </a:rPr>
                <a:t>Chrysalis</a:t>
              </a:r>
              <a:r>
                <a:rPr lang="en-US" sz="1600" dirty="0">
                  <a:solidFill>
                    <a:schemeClr val="bg1">
                      <a:lumMod val="75000"/>
                    </a:schemeClr>
                  </a:solidFill>
                  <a:latin typeface="Arial" panose="020B0604020202020204" pitchFamily="34" charset="0"/>
                  <a:cs typeface="Arial" panose="020B0604020202020204" pitchFamily="34" charset="0"/>
                </a:rPr>
                <a:t>, and </a:t>
              </a:r>
              <a:r>
                <a:rPr lang="en-US" sz="1500" dirty="0">
                  <a:solidFill>
                    <a:schemeClr val="bg1">
                      <a:lumMod val="75000"/>
                    </a:schemeClr>
                  </a:solidFill>
                  <a:latin typeface="Consolas" panose="020B0609020204030204" pitchFamily="49" charset="0"/>
                  <a:cs typeface="Consolas" panose="020B0609020204030204" pitchFamily="49" charset="0"/>
                </a:rPr>
                <a:t>Butterfly</a:t>
              </a:r>
            </a:p>
            <a:p>
              <a:endParaRPr lang="en-US" sz="8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Inchworm</a:t>
              </a:r>
              <a:r>
                <a:rPr lang="en-US" sz="1400" b="0" i="0" dirty="0">
                  <a:solidFill>
                    <a:schemeClr val="bg1">
                      <a:lumMod val="75000"/>
                    </a:schemeClr>
                  </a:solidFill>
                  <a:effectLst/>
                  <a:latin typeface="Arial" panose="020B0604020202020204" pitchFamily="34" charset="0"/>
                  <a:cs typeface="Arial" panose="020B0604020202020204" pitchFamily="34" charset="0"/>
                </a:rPr>
                <a:t>: Construct a dictionary of all possible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and their reads of origin (</a:t>
              </a:r>
              <a:r>
                <a:rPr lang="en-US" sz="1400" b="1" i="0" dirty="0">
                  <a:solidFill>
                    <a:schemeClr val="bg1">
                      <a:lumMod val="75000"/>
                    </a:schemeClr>
                  </a:solidFill>
                  <a:effectLst/>
                  <a:latin typeface="Arial" panose="020B0604020202020204" pitchFamily="34" charset="0"/>
                  <a:cs typeface="Arial" panose="020B0604020202020204" pitchFamily="34" charset="0"/>
                </a:rPr>
                <a:t>A, B</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Represent the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as nodes (a.k.a., vertices or “points”) in a graph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endParaRPr lang="en-US" sz="1400" b="0" dirty="0">
                <a:solidFill>
                  <a:schemeClr val="bg1">
                    <a:lumMod val="75000"/>
                  </a:schemeClr>
                </a:solidFill>
                <a:effectLst/>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Form lines between points having an overlap of exactly </a:t>
              </a:r>
              <a:r>
                <a:rPr lang="en-US" sz="1400" b="0" i="1" dirty="0">
                  <a:solidFill>
                    <a:schemeClr val="bg1">
                      <a:lumMod val="75000"/>
                    </a:schemeClr>
                  </a:solidFill>
                  <a:effectLst/>
                  <a:latin typeface="Arial" panose="020B0604020202020204" pitchFamily="34" charset="0"/>
                  <a:cs typeface="Arial" panose="020B0604020202020204" pitchFamily="34" charset="0"/>
                </a:rPr>
                <a:t>k</a:t>
              </a:r>
              <a:r>
                <a:rPr lang="en-US" sz="1400" b="0" i="0" dirty="0">
                  <a:solidFill>
                    <a:schemeClr val="bg1">
                      <a:lumMod val="75000"/>
                    </a:schemeClr>
                  </a:solidFill>
                  <a:effectLst/>
                  <a:latin typeface="Arial" panose="020B0604020202020204" pitchFamily="34" charset="0"/>
                  <a:cs typeface="Arial" panose="020B0604020202020204" pitchFamily="34" charset="0"/>
                </a:rPr>
                <a:t> – 1 nucleotides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dirty="0">
                  <a:solidFill>
                    <a:schemeClr val="bg1">
                      <a:lumMod val="75000"/>
                    </a:schemeClr>
                  </a:solidFill>
                  <a:latin typeface="Arial" panose="020B0604020202020204" pitchFamily="34" charset="0"/>
                  <a:cs typeface="Arial" panose="020B0604020202020204" pitchFamily="34" charset="0"/>
                </a:rPr>
                <a:t>: Extend paths until no further overlap-based extensions are possible (</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baseline="300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Butterfly</a:t>
              </a:r>
              <a:r>
                <a:rPr lang="en-US" sz="1400" b="0" i="0" dirty="0">
                  <a:solidFill>
                    <a:schemeClr val="bg1">
                      <a:lumMod val="75000"/>
                    </a:schemeClr>
                  </a:solidFill>
                  <a:effectLst/>
                  <a:latin typeface="Arial" panose="020B0604020202020204" pitchFamily="34" charset="0"/>
                  <a:cs typeface="Arial" panose="020B0604020202020204" pitchFamily="34" charset="0"/>
                </a:rPr>
                <a:t>: Traverse and record each possible path through the graph, resulting in </a:t>
              </a:r>
              <a:r>
                <a:rPr lang="en-US" sz="1400" dirty="0">
                  <a:solidFill>
                    <a:schemeClr val="bg1">
                      <a:lumMod val="75000"/>
                    </a:schemeClr>
                  </a:solidFill>
                  <a:effectLst/>
                  <a:latin typeface="Arial" panose="020B0604020202020204" pitchFamily="34" charset="0"/>
                  <a:cs typeface="Arial" panose="020B0604020202020204" pitchFamily="34" charset="0"/>
                </a:rPr>
                <a:t>contigs</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D</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dirty="0">
                <a:solidFill>
                  <a:schemeClr val="bg1">
                    <a:lumMod val="75000"/>
                  </a:schemeClr>
                </a:solidFill>
              </a:endParaRPr>
            </a:p>
          </p:txBody>
        </p:sp>
        <p:grpSp>
          <p:nvGrpSpPr>
            <p:cNvPr id="6" name="Group 5">
              <a:extLst>
                <a:ext uri="{FF2B5EF4-FFF2-40B4-BE49-F238E27FC236}">
                  <a16:creationId xmlns:a16="http://schemas.microsoft.com/office/drawing/2014/main" id="{92B25CBA-EAF7-852B-232F-6BD2124EE607}"/>
                </a:ext>
              </a:extLst>
            </p:cNvPr>
            <p:cNvGrpSpPr/>
            <p:nvPr/>
          </p:nvGrpSpPr>
          <p:grpSpPr>
            <a:xfrm>
              <a:off x="6260681" y="1199629"/>
              <a:ext cx="3260963" cy="5449806"/>
              <a:chOff x="7290366" y="312342"/>
              <a:chExt cx="3724657" cy="6412219"/>
            </a:xfrm>
          </p:grpSpPr>
          <p:pic>
            <p:nvPicPr>
              <p:cNvPr id="7" name="Picture 6" descr="Diagram&#10;&#10;Description automatically generated">
                <a:extLst>
                  <a:ext uri="{FF2B5EF4-FFF2-40B4-BE49-F238E27FC236}">
                    <a16:creationId xmlns:a16="http://schemas.microsoft.com/office/drawing/2014/main" id="{74860A80-DAD6-C973-B64A-C509F4598BAE}"/>
                  </a:ext>
                </a:extLst>
              </p:cNvPr>
              <p:cNvPicPr>
                <a:picLocks noChangeAspect="1"/>
              </p:cNvPicPr>
              <p:nvPr/>
            </p:nvPicPr>
            <p:blipFill>
              <a:blip r:embed="rId4">
                <a:alphaModFix/>
              </a:blip>
              <a:stretch>
                <a:fillRect/>
              </a:stretch>
            </p:blipFill>
            <p:spPr>
              <a:xfrm>
                <a:off x="7290366" y="312342"/>
                <a:ext cx="3532631" cy="3219613"/>
              </a:xfrm>
              <a:prstGeom prst="rect">
                <a:avLst/>
              </a:prstGeom>
            </p:spPr>
          </p:pic>
          <p:pic>
            <p:nvPicPr>
              <p:cNvPr id="8" name="Picture 7" descr="Diagram&#10;&#10;Description automatically generated">
                <a:extLst>
                  <a:ext uri="{FF2B5EF4-FFF2-40B4-BE49-F238E27FC236}">
                    <a16:creationId xmlns:a16="http://schemas.microsoft.com/office/drawing/2014/main" id="{6BB55B00-266A-388C-CF21-8FDEED0A3615}"/>
                  </a:ext>
                </a:extLst>
              </p:cNvPr>
              <p:cNvPicPr>
                <a:picLocks noChangeAspect="1"/>
              </p:cNvPicPr>
              <p:nvPr/>
            </p:nvPicPr>
            <p:blipFill>
              <a:blip r:embed="rId5">
                <a:alphaModFix/>
              </a:blip>
              <a:stretch>
                <a:fillRect/>
              </a:stretch>
            </p:blipFill>
            <p:spPr>
              <a:xfrm>
                <a:off x="7290367" y="3586820"/>
                <a:ext cx="3724656" cy="3137740"/>
              </a:xfrm>
              <a:prstGeom prst="rect">
                <a:avLst/>
              </a:prstGeom>
            </p:spPr>
          </p:pic>
        </p:grpSp>
      </p:grpSp>
      <p:sp>
        <p:nvSpPr>
          <p:cNvPr id="18" name="Content Placeholder 2">
            <a:extLst>
              <a:ext uri="{FF2B5EF4-FFF2-40B4-BE49-F238E27FC236}">
                <a16:creationId xmlns:a16="http://schemas.microsoft.com/office/drawing/2014/main" id="{6F11359E-3360-E3D5-DD3C-BD7B479AF729}"/>
              </a:ext>
            </a:extLst>
          </p:cNvPr>
          <p:cNvSpPr>
            <a:spLocks noGrp="1"/>
          </p:cNvSpPr>
          <p:nvPr>
            <p:ph idx="1"/>
          </p:nvPr>
        </p:nvSpPr>
        <p:spPr>
          <a:xfrm>
            <a:off x="17825" y="794657"/>
            <a:ext cx="6627813" cy="6063342"/>
          </a:xfrm>
        </p:spPr>
        <p:txBody>
          <a:bodyPr>
            <a:normAutofit/>
          </a:bodyPr>
          <a:lstStyle/>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We encountered several problems in our initial assemblies, which were built using </a:t>
            </a:r>
            <a:r>
              <a:rPr lang="en-US" sz="1800" b="0" i="0" dirty="0">
                <a:effectLst/>
                <a:latin typeface="Consolas" panose="020B0609020204030204" pitchFamily="49" charset="0"/>
                <a:cs typeface="Consolas" panose="020B0609020204030204" pitchFamily="49" charset="0"/>
              </a:rPr>
              <a:t>Trinity</a:t>
            </a:r>
            <a:r>
              <a:rPr lang="en-US" sz="1800" b="0" i="0" dirty="0">
                <a:effectLst/>
                <a:latin typeface="Arial" panose="020B0604020202020204" pitchFamily="34" charset="0"/>
                <a:cs typeface="Arial" panose="020B0604020202020204" pitchFamily="34" charset="0"/>
              </a:rPr>
              <a:t>’s default parameters*</a:t>
            </a: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sz="18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800" b="0" i="0" dirty="0">
                <a:effectLst/>
                <a:latin typeface="Arial" panose="020B0604020202020204" pitchFamily="34" charset="0"/>
                <a:cs typeface="Arial" panose="020B0604020202020204" pitchFamily="34" charset="0"/>
              </a:rPr>
              <a:t>These include incorrect transcript splits, erroneous transcript fusion (</a:t>
            </a:r>
            <a:r>
              <a:rPr lang="en-US" sz="1800" b="0" dirty="0">
                <a:effectLst/>
                <a:latin typeface="Arial" panose="020B0604020202020204" pitchFamily="34" charset="0"/>
                <a:cs typeface="Arial" panose="020B0604020202020204" pitchFamily="34" charset="0"/>
              </a:rPr>
              <a:t>apparent </a:t>
            </a:r>
            <a:r>
              <a:rPr lang="en-US" sz="1800" b="1" i="1" dirty="0">
                <a:effectLst/>
                <a:latin typeface="Arial" panose="020B0604020202020204" pitchFamily="34" charset="0"/>
                <a:cs typeface="Arial" panose="020B0604020202020204" pitchFamily="34" charset="0"/>
              </a:rPr>
              <a:t>over-reconstruction</a:t>
            </a:r>
            <a:r>
              <a:rPr lang="en-US" sz="1800" b="0" i="1" dirty="0">
                <a:effectLst/>
                <a:latin typeface="Arial" panose="020B0604020202020204" pitchFamily="34" charset="0"/>
                <a:cs typeface="Arial" panose="020B0604020202020204" pitchFamily="34" charset="0"/>
              </a:rPr>
              <a:t> </a:t>
            </a:r>
            <a:r>
              <a:rPr lang="en-US" sz="1800" b="0" dirty="0">
                <a:effectLst/>
                <a:latin typeface="Arial" panose="020B0604020202020204" pitchFamily="34" charset="0"/>
                <a:cs typeface="Arial" panose="020B0604020202020204" pitchFamily="34" charset="0"/>
              </a:rPr>
              <a:t>of known isoforms and </a:t>
            </a:r>
            <a:r>
              <a:rPr lang="en-US" sz="1800" b="1" i="1" dirty="0">
                <a:effectLst/>
                <a:latin typeface="Arial" panose="020B0604020202020204" pitchFamily="34" charset="0"/>
                <a:cs typeface="Arial" panose="020B0604020202020204" pitchFamily="34" charset="0"/>
              </a:rPr>
              <a:t>spurious merging</a:t>
            </a:r>
            <a:r>
              <a:rPr lang="en-US" sz="1800" b="0" dirty="0">
                <a:effectLst/>
                <a:latin typeface="Arial" panose="020B0604020202020204" pitchFamily="34" charset="0"/>
                <a:cs typeface="Arial" panose="020B0604020202020204" pitchFamily="34" charset="0"/>
              </a:rPr>
              <a:t> of neighbor isoforms</a:t>
            </a:r>
            <a:r>
              <a:rPr lang="en-US" sz="1800" b="0" i="0" dirty="0">
                <a:effectLst/>
                <a:latin typeface="Arial" panose="020B0604020202020204" pitchFamily="34" charset="0"/>
                <a:cs typeface="Arial" panose="020B0604020202020204" pitchFamily="34" charset="0"/>
              </a:rPr>
              <a:t>), ectopic transcript fragments, dubious transcript overlaps, and more</a:t>
            </a:r>
          </a:p>
          <a:p>
            <a:r>
              <a:rPr lang="en-US" sz="1800" dirty="0">
                <a:latin typeface="Arial" panose="020B0604020202020204" pitchFamily="34" charset="0"/>
                <a:cs typeface="Arial" panose="020B0604020202020204" pitchFamily="34" charset="0"/>
              </a:rPr>
              <a:t>Thus, we designed and implemented experiments to </a:t>
            </a:r>
            <a:r>
              <a:rPr lang="en-US" sz="1800" b="1" i="1" dirty="0">
                <a:latin typeface="Arial" panose="020B0604020202020204" pitchFamily="34" charset="0"/>
                <a:cs typeface="Arial" panose="020B0604020202020204" pitchFamily="34" charset="0"/>
              </a:rPr>
              <a:t>vary the parameters</a:t>
            </a:r>
            <a:r>
              <a:rPr lang="en-US" sz="1800" dirty="0">
                <a:latin typeface="Arial" panose="020B0604020202020204" pitchFamily="34" charset="0"/>
                <a:cs typeface="Arial" panose="020B0604020202020204" pitchFamily="34" charset="0"/>
              </a:rPr>
              <a:t> of </a:t>
            </a:r>
            <a:r>
              <a:rPr lang="en-US" sz="1600" dirty="0">
                <a:latin typeface="Consolas" panose="020B0609020204030204" pitchFamily="49" charset="0"/>
                <a:cs typeface="Consolas" panose="020B0609020204030204" pitchFamily="49" charset="0"/>
              </a:rPr>
              <a:t>Trinity </a:t>
            </a:r>
            <a:r>
              <a:rPr lang="en-US" sz="1600" b="1" dirty="0">
                <a:solidFill>
                  <a:srgbClr val="FF0000"/>
                </a:solidFill>
                <a:latin typeface="Consolas" panose="020B0609020204030204" pitchFamily="49" charset="0"/>
                <a:cs typeface="Consolas" panose="020B0609020204030204" pitchFamily="49" charset="0"/>
              </a:rPr>
              <a:t>Inchworm</a:t>
            </a:r>
            <a:r>
              <a:rPr lang="en-US" sz="1800" dirty="0">
                <a:latin typeface="Arial" panose="020B0604020202020204" pitchFamily="34" charset="0"/>
                <a:cs typeface="Arial" panose="020B0604020202020204" pitchFamily="34" charset="0"/>
              </a:rPr>
              <a:t> and </a:t>
            </a:r>
            <a:r>
              <a:rPr lang="en-US" sz="1600" b="1" dirty="0">
                <a:solidFill>
                  <a:srgbClr val="FF0000"/>
                </a:solidFill>
                <a:latin typeface="Consolas" panose="020B0609020204030204" pitchFamily="49" charset="0"/>
                <a:cs typeface="Consolas" panose="020B0609020204030204" pitchFamily="49" charset="0"/>
              </a:rPr>
              <a:t>Chrysalis</a:t>
            </a:r>
            <a:r>
              <a:rPr lang="en-US" sz="1800" b="1"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a:t>
            </a:r>
            <a:r>
              <a:rPr lang="en-US" sz="1800" b="1" dirty="0">
                <a:latin typeface="Arial" panose="020B0604020202020204" pitchFamily="34" charset="0"/>
                <a:cs typeface="Arial" panose="020B0604020202020204" pitchFamily="34" charset="0"/>
              </a:rPr>
              <a:t>A</a:t>
            </a:r>
            <a:r>
              <a:rPr lang="en-US" sz="1800" dirty="0">
                <a:latin typeface="Arial" panose="020B0604020202020204" pitchFamily="34" charset="0"/>
                <a:cs typeface="Arial" panose="020B0604020202020204" pitchFamily="34" charset="0"/>
              </a:rPr>
              <a:t>–</a:t>
            </a:r>
            <a:r>
              <a:rPr lang="en-US" sz="1800" b="1" dirty="0">
                <a:latin typeface="Arial" panose="020B0604020202020204" pitchFamily="34" charset="0"/>
                <a:cs typeface="Arial" panose="020B0604020202020204" pitchFamily="34" charset="0"/>
              </a:rPr>
              <a:t>C</a:t>
            </a:r>
            <a:r>
              <a:rPr lang="en-US" sz="1800" dirty="0">
                <a:latin typeface="Arial" panose="020B0604020202020204" pitchFamily="34" charset="0"/>
                <a:cs typeface="Arial" panose="020B0604020202020204" pitchFamily="34" charset="0"/>
              </a:rPr>
              <a:t>)</a:t>
            </a:r>
            <a:endParaRPr lang="en-US" sz="1800" b="0" i="0"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442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xEl>
                                              <p:pRg st="11" end="11"/>
                                            </p:txEl>
                                          </p:spTgt>
                                        </p:tgtEl>
                                        <p:attrNameLst>
                                          <p:attrName>style.visibility</p:attrName>
                                        </p:attrNameLst>
                                      </p:cBhvr>
                                      <p:to>
                                        <p:strVal val="visible"/>
                                      </p:to>
                                    </p:set>
                                    <p:animEffect transition="in" filter="fade">
                                      <p:cBhvr>
                                        <p:cTn id="17" dur="500"/>
                                        <p:tgtEl>
                                          <p:spTgt spid="18">
                                            <p:txEl>
                                              <p:pRg st="11" end="1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
                                            <p:txEl>
                                              <p:pRg st="12" end="12"/>
                                            </p:txEl>
                                          </p:spTgt>
                                        </p:tgtEl>
                                        <p:attrNameLst>
                                          <p:attrName>style.visibility</p:attrName>
                                        </p:attrNameLst>
                                      </p:cBhvr>
                                      <p:to>
                                        <p:strVal val="visible"/>
                                      </p:to>
                                    </p:set>
                                    <p:animEffect transition="in" filter="fade">
                                      <p:cBhvr>
                                        <p:cTn id="22" dur="500"/>
                                        <p:tgtEl>
                                          <p:spTgt spid="18">
                                            <p:txEl>
                                              <p:pRg st="12" end="1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DC9D826-6CAB-B9A0-5641-FD31FE1DC587}"/>
              </a:ext>
            </a:extLst>
          </p:cNvPr>
          <p:cNvSpPr txBox="1">
            <a:spLocks/>
          </p:cNvSpPr>
          <p:nvPr/>
        </p:nvSpPr>
        <p:spPr>
          <a:xfrm>
            <a:off x="5478906" y="-1"/>
            <a:ext cx="6713094"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 name="TextBox 4">
            <a:extLst>
              <a:ext uri="{FF2B5EF4-FFF2-40B4-BE49-F238E27FC236}">
                <a16:creationId xmlns:a16="http://schemas.microsoft.com/office/drawing/2014/main" id="{667CB40E-3F78-126D-5FF8-1F1E21B6B04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6" name="Content Placeholder 2">
            <a:extLst>
              <a:ext uri="{FF2B5EF4-FFF2-40B4-BE49-F238E27FC236}">
                <a16:creationId xmlns:a16="http://schemas.microsoft.com/office/drawing/2014/main" id="{9429CC33-B134-BEF8-378A-382EE3CB1A47}"/>
              </a:ext>
            </a:extLst>
          </p:cNvPr>
          <p:cNvSpPr>
            <a:spLocks noGrp="1"/>
          </p:cNvSpPr>
          <p:nvPr>
            <p:ph idx="1"/>
          </p:nvPr>
        </p:nvSpPr>
        <p:spPr>
          <a:xfrm>
            <a:off x="5564185" y="794657"/>
            <a:ext cx="6627813" cy="6063343"/>
          </a:xfrm>
        </p:spPr>
        <p:txBody>
          <a:bodyPr>
            <a:normAutofit lnSpcReduction="10000"/>
          </a:bodyPr>
          <a:lstStyle/>
          <a:p>
            <a:r>
              <a:rPr lang="en-US" sz="2000" dirty="0">
                <a:latin typeface="Arial" panose="020B0604020202020204" pitchFamily="34" charset="0"/>
                <a:cs typeface="Arial" panose="020B0604020202020204" pitchFamily="34" charset="0"/>
              </a:rPr>
              <a:t>We determined four parameters to vary: two for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and two for </a:t>
            </a:r>
            <a:r>
              <a:rPr lang="en-US" sz="1800" dirty="0">
                <a:latin typeface="Consolas" panose="020B0609020204030204" pitchFamily="49" charset="0"/>
                <a:cs typeface="Consolas" panose="020B0609020204030204" pitchFamily="49" charset="0"/>
              </a:rPr>
              <a:t>Chrysalis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min_kmer_cov</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1]</a:t>
            </a:r>
            <a:r>
              <a:rPr lang="en-US" sz="2000" dirty="0">
                <a:solidFill>
                  <a:srgbClr val="FF0000"/>
                </a:solidFill>
                <a:latin typeface="Arial" panose="020B0604020202020204" pitchFamily="34" charset="0"/>
                <a:cs typeface="Arial" panose="020B0604020202020204" pitchFamily="34" charset="0"/>
              </a:rPr>
              <a:t>*</a:t>
            </a:r>
          </a:p>
          <a:p>
            <a:pPr lvl="1"/>
            <a:r>
              <a:rPr lang="en-US" sz="1500" dirty="0">
                <a:latin typeface="Arial" panose="020B0604020202020204" pitchFamily="34" charset="0"/>
                <a:cs typeface="Arial" panose="020B0604020202020204" pitchFamily="34" charset="0"/>
              </a:rPr>
              <a:t>minimum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the minimum count for k-</a:t>
            </a:r>
            <a:r>
              <a:rPr lang="en-US" sz="1500" dirty="0" err="1">
                <a:latin typeface="Arial" panose="020B0604020202020204" pitchFamily="34" charset="0"/>
                <a:cs typeface="Arial" panose="020B0604020202020204" pitchFamily="34" charset="0"/>
              </a:rPr>
              <a:t>mers</a:t>
            </a:r>
            <a:r>
              <a:rPr lang="en-US" sz="1500" dirty="0">
                <a:latin typeface="Arial" panose="020B0604020202020204" pitchFamily="34" charset="0"/>
                <a:cs typeface="Arial" panose="020B0604020202020204" pitchFamily="34" charset="0"/>
              </a:rPr>
              <a:t> to be assembled (i.e., extended)</a:t>
            </a:r>
          </a:p>
          <a:p>
            <a:pPr lvl="1"/>
            <a:r>
              <a:rPr lang="en-US" sz="1500" dirty="0">
                <a:latin typeface="Arial" panose="020B0604020202020204" pitchFamily="34" charset="0"/>
                <a:cs typeface="Arial" panose="020B0604020202020204" pitchFamily="34" charset="0"/>
              </a:rPr>
              <a:t>e.g., </a:t>
            </a:r>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min_kmer_cov</a:t>
            </a:r>
            <a:r>
              <a:rPr lang="en-US" sz="1500" dirty="0">
                <a:latin typeface="Arial" panose="020B0604020202020204" pitchFamily="34" charset="0"/>
                <a:cs typeface="Arial" panose="020B0604020202020204" pitchFamily="34" charset="0"/>
              </a:rPr>
              <a:t> </a:t>
            </a:r>
            <a:r>
              <a:rPr lang="en-US" sz="1500" dirty="0">
                <a:latin typeface="Consolas" panose="020B0609020204030204" pitchFamily="49" charset="0"/>
                <a:cs typeface="Consolas" panose="020B0609020204030204" pitchFamily="49" charset="0"/>
              </a:rPr>
              <a:t>2</a:t>
            </a:r>
            <a:r>
              <a:rPr lang="en-US" sz="1500" dirty="0">
                <a:latin typeface="Arial" panose="020B0604020202020204" pitchFamily="34" charset="0"/>
                <a:cs typeface="Arial" panose="020B0604020202020204" pitchFamily="34" charset="0"/>
              </a:rPr>
              <a:t> means singleton </a:t>
            </a:r>
            <a:r>
              <a:rPr lang="en-US" sz="1500" dirty="0" err="1">
                <a:latin typeface="Arial" panose="020B0604020202020204" pitchFamily="34" charset="0"/>
                <a:cs typeface="Arial" panose="020B0604020202020204" pitchFamily="34" charset="0"/>
              </a:rPr>
              <a:t>kmers</a:t>
            </a:r>
            <a:r>
              <a:rPr lang="en-US" sz="1500" dirty="0">
                <a:latin typeface="Arial" panose="020B0604020202020204" pitchFamily="34" charset="0"/>
                <a:cs typeface="Arial" panose="020B0604020202020204" pitchFamily="34" charset="0"/>
              </a:rPr>
              <a:t>—i.e., </a:t>
            </a:r>
            <a:r>
              <a:rPr lang="en-US" sz="1500" dirty="0" err="1">
                <a:latin typeface="Arial" panose="020B0604020202020204" pitchFamily="34" charset="0"/>
                <a:cs typeface="Arial" panose="020B0604020202020204" pitchFamily="34" charset="0"/>
              </a:rPr>
              <a:t>kmers</a:t>
            </a:r>
            <a:r>
              <a:rPr lang="en-US" sz="1500" dirty="0">
                <a:latin typeface="Arial" panose="020B0604020202020204" pitchFamily="34" charset="0"/>
                <a:cs typeface="Arial" panose="020B0604020202020204" pitchFamily="34" charset="0"/>
              </a:rPr>
              <a:t> supported by only one read—are excluded</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min_iso_ratio</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latin typeface="Arial" panose="020B0604020202020204" pitchFamily="34" charset="0"/>
                <a:cs typeface="Arial" panose="020B0604020202020204" pitchFamily="34" charset="0"/>
              </a:rPr>
              <a:t>the minimum fraction of average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between two contigs required for gluing them together</a:t>
            </a:r>
          </a:p>
          <a:p>
            <a:pPr lvl="1"/>
            <a:r>
              <a:rPr lang="en-US" sz="1500" dirty="0">
                <a:latin typeface="Arial" panose="020B0604020202020204" pitchFamily="34" charset="0"/>
                <a:cs typeface="Arial" panose="020B0604020202020204" pitchFamily="34" charset="0"/>
              </a:rPr>
              <a:t>takes the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abundance into account when performing </a:t>
            </a:r>
            <a:r>
              <a:rPr lang="en-US" sz="13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 clustering, mainly to prevent very lowly expressed contigs from being clustered together with highly expressed contigs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min_glue</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2]</a:t>
            </a:r>
            <a:r>
              <a:rPr lang="en-US" sz="2000" dirty="0">
                <a:solidFill>
                  <a:srgbClr val="FF0000"/>
                </a:solidFill>
                <a:latin typeface="Arial" panose="020B0604020202020204" pitchFamily="34" charset="0"/>
                <a:cs typeface="Arial" panose="020B0604020202020204" pitchFamily="34" charset="0"/>
              </a:rPr>
              <a:t>**</a:t>
            </a:r>
          </a:p>
          <a:p>
            <a:pPr lvl="1"/>
            <a:r>
              <a:rPr lang="en-US" sz="1500" dirty="0">
                <a:latin typeface="Arial" panose="020B0604020202020204" pitchFamily="34" charset="0"/>
                <a:cs typeface="Arial" panose="020B0604020202020204" pitchFamily="34" charset="0"/>
              </a:rPr>
              <a:t>minimum number of reads needed to glue two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contigs together</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glue_factor</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latin typeface="Arial" panose="020B0604020202020204" pitchFamily="34" charset="0"/>
                <a:cs typeface="Arial" panose="020B0604020202020204" pitchFamily="34" charset="0"/>
              </a:rPr>
              <a:t>fraction of maximum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pair coverage required for gluing</a:t>
            </a:r>
          </a:p>
          <a:p>
            <a:pPr lvl="1"/>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glue_factor</a:t>
            </a:r>
            <a:r>
              <a:rPr lang="en-US" sz="1500" dirty="0">
                <a:latin typeface="Consolas" panose="020B0609020204030204" pitchFamily="49" charset="0"/>
                <a:cs typeface="Consolas" panose="020B0609020204030204" pitchFamily="49" charset="0"/>
              </a:rPr>
              <a:t> </a:t>
            </a:r>
            <a:r>
              <a:rPr lang="en-US" sz="1500" dirty="0">
                <a:latin typeface="Arial" panose="020B0604020202020204" pitchFamily="34" charset="0"/>
                <a:cs typeface="Arial" panose="020B0604020202020204" pitchFamily="34" charset="0"/>
              </a:rPr>
              <a:t>increases the </a:t>
            </a:r>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min_glue</a:t>
            </a:r>
            <a:r>
              <a:rPr lang="en-US" sz="1500" dirty="0">
                <a:latin typeface="Arial" panose="020B0604020202020204" pitchFamily="34" charset="0"/>
                <a:cs typeface="Arial" panose="020B0604020202020204" pitchFamily="34" charset="0"/>
              </a:rPr>
              <a:t> value on a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contig-pair basis such that it de- or increases the support required to glue the pair based on each one’s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a:t>
            </a:r>
          </a:p>
          <a:p>
            <a:pPr lvl="1"/>
            <a:r>
              <a:rPr lang="en-US" sz="1500" dirty="0">
                <a:latin typeface="Arial" panose="020B0604020202020204" pitchFamily="34" charset="0"/>
                <a:cs typeface="Arial" panose="020B0604020202020204" pitchFamily="34" charset="0"/>
              </a:rPr>
              <a:t>by default, more highly expressed contigs (higher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must have more evidence (reads) to be glued together</a:t>
            </a:r>
          </a:p>
        </p:txBody>
      </p:sp>
      <p:grpSp>
        <p:nvGrpSpPr>
          <p:cNvPr id="9" name="Group 8">
            <a:extLst>
              <a:ext uri="{FF2B5EF4-FFF2-40B4-BE49-F238E27FC236}">
                <a16:creationId xmlns:a16="http://schemas.microsoft.com/office/drawing/2014/main" id="{757520BF-ECBA-5B6A-8A0D-67A25FCB87E6}"/>
              </a:ext>
            </a:extLst>
          </p:cNvPr>
          <p:cNvGrpSpPr/>
          <p:nvPr/>
        </p:nvGrpSpPr>
        <p:grpSpPr>
          <a:xfrm>
            <a:off x="0" y="-1"/>
            <a:ext cx="5564187" cy="6858000"/>
            <a:chOff x="0" y="-1"/>
            <a:chExt cx="5564187" cy="6858000"/>
          </a:xfrm>
        </p:grpSpPr>
        <p:pic>
          <p:nvPicPr>
            <p:cNvPr id="1026" name="Picture 2" descr="Figure 1">
              <a:extLst>
                <a:ext uri="{FF2B5EF4-FFF2-40B4-BE49-F238E27FC236}">
                  <a16:creationId xmlns:a16="http://schemas.microsoft.com/office/drawing/2014/main" id="{2C9C1BD8-A332-C268-6728-5B5E6426E0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5564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ABFBF7A-7A90-3097-7719-EF3FF6B5C382}"/>
                </a:ext>
              </a:extLst>
            </p:cNvPr>
            <p:cNvSpPr txBox="1"/>
            <p:nvPr/>
          </p:nvSpPr>
          <p:spPr>
            <a:xfrm>
              <a:off x="1079292" y="197272"/>
              <a:ext cx="307298" cy="400110"/>
            </a:xfrm>
            <a:prstGeom prst="rect">
              <a:avLst/>
            </a:prstGeom>
            <a:noFill/>
          </p:spPr>
          <p:txBody>
            <a:bodyPr wrap="square" rtlCol="0">
              <a:spAutoFit/>
            </a:bodyPr>
            <a:lstStyle/>
            <a:p>
              <a:r>
                <a:rPr lang="en-US" sz="2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8" name="TextBox 7">
              <a:extLst>
                <a:ext uri="{FF2B5EF4-FFF2-40B4-BE49-F238E27FC236}">
                  <a16:creationId xmlns:a16="http://schemas.microsoft.com/office/drawing/2014/main" id="{91780FAF-9C4F-A775-2BAE-8A7757BAD0A2}"/>
                </a:ext>
              </a:extLst>
            </p:cNvPr>
            <p:cNvSpPr txBox="1"/>
            <p:nvPr/>
          </p:nvSpPr>
          <p:spPr>
            <a:xfrm>
              <a:off x="2635938" y="197272"/>
              <a:ext cx="384579" cy="400110"/>
            </a:xfrm>
            <a:prstGeom prst="rect">
              <a:avLst/>
            </a:prstGeom>
            <a:noFill/>
          </p:spPr>
          <p:txBody>
            <a:bodyPr wrap="square" rtlCol="0">
              <a:spAutoFit/>
            </a:bodyPr>
            <a:lstStyle/>
            <a:p>
              <a:r>
                <a:rPr lang="en-US" sz="2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a:t>
              </a:r>
            </a:p>
          </p:txBody>
        </p:sp>
      </p:grpSp>
    </p:spTree>
    <p:extLst>
      <p:ext uri="{BB962C8B-B14F-4D97-AF65-F5344CB8AC3E}">
        <p14:creationId xmlns:p14="http://schemas.microsoft.com/office/powerpoint/2010/main" val="2611728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12" end="12"/>
                                            </p:txEl>
                                          </p:spTgt>
                                        </p:tgtEl>
                                        <p:attrNameLst>
                                          <p:attrName>style.visibility</p:attrName>
                                        </p:attrNameLst>
                                      </p:cBhvr>
                                      <p:to>
                                        <p:strVal val="visible"/>
                                      </p:to>
                                    </p:set>
                                    <p:animEffect transition="in" filter="fade">
                                      <p:cBhvr>
                                        <p:cTn id="6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CB40E-3F78-126D-5FF8-1F1E21B6B04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6" name="Content Placeholder 2">
            <a:extLst>
              <a:ext uri="{FF2B5EF4-FFF2-40B4-BE49-F238E27FC236}">
                <a16:creationId xmlns:a16="http://schemas.microsoft.com/office/drawing/2014/main" id="{9429CC33-B134-BEF8-378A-382EE3CB1A47}"/>
              </a:ext>
            </a:extLst>
          </p:cNvPr>
          <p:cNvSpPr>
            <a:spLocks noGrp="1"/>
          </p:cNvSpPr>
          <p:nvPr>
            <p:ph idx="1"/>
          </p:nvPr>
        </p:nvSpPr>
        <p:spPr>
          <a:xfrm>
            <a:off x="5564185" y="794657"/>
            <a:ext cx="6627813" cy="6063343"/>
          </a:xfrm>
        </p:spPr>
        <p:txBody>
          <a:bodyPr>
            <a:normAutofit fontScale="92500" lnSpcReduction="10000"/>
          </a:bodyPr>
          <a:lstStyle/>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min_kmer_cov</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1]</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minimum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the minimum count for k-</a:t>
            </a:r>
            <a:r>
              <a:rPr lang="en-US" sz="1500" dirty="0" err="1">
                <a:solidFill>
                  <a:schemeClr val="bg1">
                    <a:lumMod val="75000"/>
                  </a:schemeClr>
                </a:solidFill>
                <a:latin typeface="Arial" panose="020B0604020202020204" pitchFamily="34" charset="0"/>
                <a:cs typeface="Arial" panose="020B0604020202020204" pitchFamily="34" charset="0"/>
              </a:rPr>
              <a:t>mers</a:t>
            </a:r>
            <a:r>
              <a:rPr lang="en-US" sz="1500" dirty="0">
                <a:solidFill>
                  <a:schemeClr val="bg1">
                    <a:lumMod val="75000"/>
                  </a:schemeClr>
                </a:solidFill>
                <a:latin typeface="Arial" panose="020B0604020202020204" pitchFamily="34" charset="0"/>
                <a:cs typeface="Arial" panose="020B0604020202020204" pitchFamily="34" charset="0"/>
              </a:rPr>
              <a:t> to be assembled (extended)</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1, 2, 4, 8, 16, 32 </a:t>
            </a:r>
            <a:r>
              <a:rPr lang="en-US" sz="1500" dirty="0">
                <a:solidFill>
                  <a:schemeClr val="tx1">
                    <a:lumMod val="50000"/>
                    <a:lumOff val="50000"/>
                  </a:schemeClr>
                </a:solidFill>
                <a:latin typeface="Arial" panose="020B0604020202020204" pitchFamily="34" charset="0"/>
                <a:cs typeface="Arial" panose="020B0604020202020204" pitchFamily="34" charset="0"/>
              </a:rPr>
              <a:t>[6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min_iso_ratio</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the minimum fraction of average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between two contigs required for gluing them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0.005, 0.01, 0.05, 0.1 </a:t>
            </a:r>
            <a:r>
              <a:rPr lang="en-US" sz="1500" dirty="0">
                <a:solidFill>
                  <a:schemeClr val="tx1">
                    <a:lumMod val="50000"/>
                    <a:lumOff val="50000"/>
                  </a:schemeClr>
                </a:solidFill>
                <a:latin typeface="Arial" panose="020B0604020202020204" pitchFamily="34" charset="0"/>
                <a:cs typeface="Arial" panose="020B0604020202020204" pitchFamily="34" charset="0"/>
              </a:rPr>
              <a:t>[4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min_glue</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2]</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minimum number of reads needed to glue two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500" dirty="0">
                <a:solidFill>
                  <a:schemeClr val="bg1">
                    <a:lumMod val="75000"/>
                  </a:schemeClr>
                </a:solidFill>
                <a:latin typeface="Arial" panose="020B0604020202020204" pitchFamily="34" charset="0"/>
                <a:cs typeface="Arial" panose="020B0604020202020204" pitchFamily="34" charset="0"/>
              </a:rPr>
              <a:t> contigs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1, 2, 4 </a:t>
            </a:r>
            <a:r>
              <a:rPr lang="en-US" sz="1500" dirty="0">
                <a:solidFill>
                  <a:schemeClr val="tx1">
                    <a:lumMod val="50000"/>
                    <a:lumOff val="50000"/>
                  </a:schemeClr>
                </a:solidFill>
                <a:latin typeface="Arial" panose="020B0604020202020204" pitchFamily="34" charset="0"/>
                <a:cs typeface="Arial" panose="020B0604020202020204" pitchFamily="34" charset="0"/>
              </a:rPr>
              <a:t>[3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glue_factor</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Consolas" panose="020B0609020204030204" pitchFamily="49" charset="0"/>
                <a:cs typeface="Consolas" panose="020B0609020204030204" pitchFamily="49" charset="0"/>
              </a:rPr>
              <a:t>--</a:t>
            </a:r>
            <a:r>
              <a:rPr lang="en-US" sz="1500" dirty="0" err="1">
                <a:solidFill>
                  <a:schemeClr val="bg1">
                    <a:lumMod val="75000"/>
                  </a:schemeClr>
                </a:solidFill>
                <a:latin typeface="Consolas" panose="020B0609020204030204" pitchFamily="49" charset="0"/>
                <a:cs typeface="Consolas" panose="020B0609020204030204" pitchFamily="49" charset="0"/>
              </a:rPr>
              <a:t>glue_factor</a:t>
            </a:r>
            <a:r>
              <a:rPr lang="en-US" sz="1500" dirty="0">
                <a:solidFill>
                  <a:schemeClr val="bg1">
                    <a:lumMod val="75000"/>
                  </a:schemeClr>
                </a:solidFill>
                <a:latin typeface="Consolas" panose="020B0609020204030204" pitchFamily="49" charset="0"/>
                <a:cs typeface="Consolas" panose="020B0609020204030204" pitchFamily="49" charset="0"/>
              </a:rPr>
              <a:t> </a:t>
            </a:r>
            <a:r>
              <a:rPr lang="en-US" sz="1500" dirty="0">
                <a:solidFill>
                  <a:schemeClr val="bg1">
                    <a:lumMod val="75000"/>
                  </a:schemeClr>
                </a:solidFill>
                <a:latin typeface="Arial" panose="020B0604020202020204" pitchFamily="34" charset="0"/>
                <a:cs typeface="Arial" panose="020B0604020202020204" pitchFamily="34" charset="0"/>
              </a:rPr>
              <a:t>increases the </a:t>
            </a:r>
            <a:r>
              <a:rPr lang="en-US" sz="1500" dirty="0">
                <a:solidFill>
                  <a:schemeClr val="bg1">
                    <a:lumMod val="75000"/>
                  </a:schemeClr>
                </a:solidFill>
                <a:latin typeface="Consolas" panose="020B0609020204030204" pitchFamily="49" charset="0"/>
                <a:cs typeface="Consolas" panose="020B0609020204030204" pitchFamily="49" charset="0"/>
              </a:rPr>
              <a:t>--</a:t>
            </a:r>
            <a:r>
              <a:rPr lang="en-US" sz="1500" dirty="0" err="1">
                <a:solidFill>
                  <a:schemeClr val="bg1">
                    <a:lumMod val="75000"/>
                  </a:schemeClr>
                </a:solidFill>
                <a:latin typeface="Consolas" panose="020B0609020204030204" pitchFamily="49" charset="0"/>
                <a:cs typeface="Consolas" panose="020B0609020204030204" pitchFamily="49" charset="0"/>
              </a:rPr>
              <a:t>min_glue</a:t>
            </a:r>
            <a:r>
              <a:rPr lang="en-US" sz="1500" dirty="0">
                <a:solidFill>
                  <a:schemeClr val="bg1">
                    <a:lumMod val="75000"/>
                  </a:schemeClr>
                </a:solidFill>
                <a:latin typeface="Arial" panose="020B0604020202020204" pitchFamily="34" charset="0"/>
                <a:cs typeface="Arial" panose="020B0604020202020204" pitchFamily="34" charset="0"/>
              </a:rPr>
              <a:t> value on a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500" dirty="0">
                <a:solidFill>
                  <a:schemeClr val="bg1">
                    <a:lumMod val="75000"/>
                  </a:schemeClr>
                </a:solidFill>
                <a:latin typeface="Arial" panose="020B0604020202020204" pitchFamily="34" charset="0"/>
                <a:cs typeface="Arial" panose="020B0604020202020204" pitchFamily="34" charset="0"/>
              </a:rPr>
              <a:t> contig-pair basis such that it de- or increases the support required to glue the pair based on each one’s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a:t>
            </a:r>
          </a:p>
          <a:p>
            <a:pPr lvl="1"/>
            <a:r>
              <a:rPr lang="en-US" sz="1500" dirty="0">
                <a:solidFill>
                  <a:schemeClr val="bg1">
                    <a:lumMod val="75000"/>
                  </a:schemeClr>
                </a:solidFill>
                <a:latin typeface="Arial" panose="020B0604020202020204" pitchFamily="34" charset="0"/>
                <a:cs typeface="Arial" panose="020B0604020202020204" pitchFamily="34" charset="0"/>
              </a:rPr>
              <a:t>by default, more highly expressed contigs (higher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must have more evidence (reads) to be glued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0.005, 0.01, 0.05, 0.1 </a:t>
            </a:r>
            <a:r>
              <a:rPr lang="en-US" sz="1500" dirty="0">
                <a:solidFill>
                  <a:schemeClr val="tx1">
                    <a:lumMod val="50000"/>
                    <a:lumOff val="50000"/>
                  </a:schemeClr>
                </a:solidFill>
                <a:latin typeface="Arial" panose="020B0604020202020204" pitchFamily="34" charset="0"/>
                <a:cs typeface="Arial" panose="020B0604020202020204" pitchFamily="34" charset="0"/>
              </a:rPr>
              <a:t>[4 values]</a:t>
            </a:r>
          </a:p>
          <a:p>
            <a:r>
              <a:rPr lang="en-US" sz="1900" dirty="0">
                <a:latin typeface="Arial" panose="020B0604020202020204" pitchFamily="34" charset="0"/>
                <a:cs typeface="Arial" panose="020B0604020202020204" pitchFamily="34" charset="0"/>
              </a:rPr>
              <a:t>Permutations:</a:t>
            </a:r>
            <a:r>
              <a:rPr lang="en-US" sz="1900" dirty="0">
                <a:solidFill>
                  <a:srgbClr val="FF0000"/>
                </a:solidFill>
                <a:latin typeface="Arial" panose="020B0604020202020204" pitchFamily="34" charset="0"/>
                <a:cs typeface="Arial" panose="020B0604020202020204" pitchFamily="34" charset="0"/>
              </a:rPr>
              <a:t> 6 × 4 × 3 × 4 = 288</a:t>
            </a:r>
            <a:endParaRPr lang="en-US" sz="1900" dirty="0">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Once for </a:t>
            </a:r>
            <a:r>
              <a:rPr lang="en-US" sz="1500" dirty="0">
                <a:solidFill>
                  <a:srgbClr val="7030A0"/>
                </a:solidFill>
                <a:latin typeface="Consolas" panose="020B0609020204030204" pitchFamily="49" charset="0"/>
                <a:cs typeface="Consolas" panose="020B0609020204030204" pitchFamily="49" charset="0"/>
              </a:rPr>
              <a:t>Trinity</a:t>
            </a:r>
            <a:r>
              <a:rPr lang="en-US" sz="1500" dirty="0">
                <a:solidFill>
                  <a:srgbClr val="7030A0"/>
                </a:solidFill>
                <a:latin typeface="Arial" panose="020B0604020202020204" pitchFamily="34" charset="0"/>
                <a:cs typeface="Arial" panose="020B0604020202020204" pitchFamily="34" charset="0"/>
              </a:rPr>
              <a:t> GG</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quiescent</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p>
          <a:p>
            <a:pPr lvl="1"/>
            <a:r>
              <a:rPr lang="en-US" sz="1500" dirty="0">
                <a:latin typeface="Arial" panose="020B0604020202020204" pitchFamily="34" charset="0"/>
                <a:cs typeface="Arial" panose="020B0604020202020204" pitchFamily="34" charset="0"/>
              </a:rPr>
              <a:t>Once for </a:t>
            </a:r>
            <a:r>
              <a:rPr lang="en-US" sz="1600" dirty="0">
                <a:solidFill>
                  <a:srgbClr val="00B050"/>
                </a:solidFill>
                <a:latin typeface="Consolas" panose="020B0609020204030204" pitchFamily="49" charset="0"/>
                <a:cs typeface="Consolas" panose="020B0609020204030204" pitchFamily="49" charset="0"/>
              </a:rPr>
              <a:t>Trinity</a:t>
            </a:r>
            <a:r>
              <a:rPr lang="en-US" sz="1500" dirty="0">
                <a:solidFill>
                  <a:srgbClr val="00B050"/>
                </a:solidFill>
                <a:latin typeface="Arial" panose="020B0604020202020204" pitchFamily="34" charset="0"/>
                <a:cs typeface="Arial" panose="020B0604020202020204" pitchFamily="34" charset="0"/>
              </a:rPr>
              <a:t> GF</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quiescent</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pPr lvl="1"/>
            <a:r>
              <a:rPr lang="en-US" sz="1500" dirty="0">
                <a:latin typeface="Arial" panose="020B0604020202020204" pitchFamily="34" charset="0"/>
                <a:cs typeface="Arial" panose="020B0604020202020204" pitchFamily="34" charset="0"/>
              </a:rPr>
              <a:t>Once for </a:t>
            </a:r>
            <a:r>
              <a:rPr lang="en-US" sz="1600" dirty="0">
                <a:solidFill>
                  <a:srgbClr val="7030A0"/>
                </a:solidFill>
                <a:latin typeface="Consolas" panose="020B0609020204030204" pitchFamily="49" charset="0"/>
                <a:cs typeface="Consolas" panose="020B0609020204030204" pitchFamily="49" charset="0"/>
              </a:rPr>
              <a:t>Trinity</a:t>
            </a:r>
            <a:r>
              <a:rPr lang="en-US" sz="1500" dirty="0">
                <a:solidFill>
                  <a:srgbClr val="7030A0"/>
                </a:solidFill>
                <a:latin typeface="Arial" panose="020B0604020202020204" pitchFamily="34" charset="0"/>
                <a:cs typeface="Arial" panose="020B0604020202020204" pitchFamily="34" charset="0"/>
              </a:rPr>
              <a:t> GG</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G1</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pPr lvl="1"/>
            <a:r>
              <a:rPr lang="en-US" sz="1500" dirty="0">
                <a:latin typeface="Arial" panose="020B0604020202020204" pitchFamily="34" charset="0"/>
                <a:cs typeface="Arial" panose="020B0604020202020204" pitchFamily="34" charset="0"/>
              </a:rPr>
              <a:t>Once for </a:t>
            </a:r>
            <a:r>
              <a:rPr lang="en-US" sz="1600" dirty="0">
                <a:solidFill>
                  <a:srgbClr val="00B050"/>
                </a:solidFill>
                <a:latin typeface="Consolas" panose="020B0609020204030204" pitchFamily="49" charset="0"/>
                <a:cs typeface="Consolas" panose="020B0609020204030204" pitchFamily="49" charset="0"/>
              </a:rPr>
              <a:t>Trinity</a:t>
            </a:r>
            <a:r>
              <a:rPr lang="en-US" sz="1500" dirty="0">
                <a:solidFill>
                  <a:srgbClr val="00B050"/>
                </a:solidFill>
                <a:latin typeface="Arial" panose="020B0604020202020204" pitchFamily="34" charset="0"/>
                <a:cs typeface="Arial" panose="020B0604020202020204" pitchFamily="34" charset="0"/>
              </a:rPr>
              <a:t> GF</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G1</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#INPROGRESS</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r>
              <a:rPr lang="en-US" sz="1900" dirty="0">
                <a:latin typeface="Arial" panose="020B0604020202020204" pitchFamily="34" charset="0"/>
                <a:cs typeface="Arial" panose="020B0604020202020204" pitchFamily="34" charset="0"/>
              </a:rPr>
              <a:t>Assemblies to evaluate: </a:t>
            </a:r>
            <a:r>
              <a:rPr lang="en-US" sz="1900" dirty="0">
                <a:solidFill>
                  <a:srgbClr val="FF0000"/>
                </a:solidFill>
                <a:latin typeface="Arial" panose="020B0604020202020204" pitchFamily="34" charset="0"/>
                <a:cs typeface="Arial" panose="020B0604020202020204" pitchFamily="34" charset="0"/>
              </a:rPr>
              <a:t>288 × 4 = 1,152</a:t>
            </a:r>
            <a:endParaRPr lang="en-US" sz="1900"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757520BF-ECBA-5B6A-8A0D-67A25FCB87E6}"/>
              </a:ext>
            </a:extLst>
          </p:cNvPr>
          <p:cNvGrpSpPr/>
          <p:nvPr/>
        </p:nvGrpSpPr>
        <p:grpSpPr>
          <a:xfrm>
            <a:off x="0" y="-1"/>
            <a:ext cx="5564187" cy="6858000"/>
            <a:chOff x="0" y="-1"/>
            <a:chExt cx="5564187" cy="6858000"/>
          </a:xfrm>
        </p:grpSpPr>
        <p:pic>
          <p:nvPicPr>
            <p:cNvPr id="1026" name="Picture 2" descr="Figure 1">
              <a:extLst>
                <a:ext uri="{FF2B5EF4-FFF2-40B4-BE49-F238E27FC236}">
                  <a16:creationId xmlns:a16="http://schemas.microsoft.com/office/drawing/2014/main" id="{2C9C1BD8-A332-C268-6728-5B5E6426E0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5564187"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ABFBF7A-7A90-3097-7719-EF3FF6B5C382}"/>
                </a:ext>
              </a:extLst>
            </p:cNvPr>
            <p:cNvSpPr txBox="1"/>
            <p:nvPr/>
          </p:nvSpPr>
          <p:spPr>
            <a:xfrm>
              <a:off x="1079292" y="197272"/>
              <a:ext cx="307298" cy="400110"/>
            </a:xfrm>
            <a:prstGeom prst="rect">
              <a:avLst/>
            </a:prstGeom>
            <a:noFill/>
          </p:spPr>
          <p:txBody>
            <a:bodyPr wrap="square" rtlCol="0">
              <a:spAutoFit/>
            </a:bodyPr>
            <a:lstStyle/>
            <a:p>
              <a:r>
                <a:rPr lang="en-US" sz="2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8" name="TextBox 7">
              <a:extLst>
                <a:ext uri="{FF2B5EF4-FFF2-40B4-BE49-F238E27FC236}">
                  <a16:creationId xmlns:a16="http://schemas.microsoft.com/office/drawing/2014/main" id="{91780FAF-9C4F-A775-2BAE-8A7757BAD0A2}"/>
                </a:ext>
              </a:extLst>
            </p:cNvPr>
            <p:cNvSpPr txBox="1"/>
            <p:nvPr/>
          </p:nvSpPr>
          <p:spPr>
            <a:xfrm>
              <a:off x="2635938" y="197272"/>
              <a:ext cx="384579" cy="400110"/>
            </a:xfrm>
            <a:prstGeom prst="rect">
              <a:avLst/>
            </a:prstGeom>
            <a:noFill/>
          </p:spPr>
          <p:txBody>
            <a:bodyPr wrap="square" rtlCol="0">
              <a:spAutoFit/>
            </a:bodyPr>
            <a:lstStyle/>
            <a:p>
              <a:r>
                <a:rPr lang="en-US" sz="2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a:t>
              </a:r>
            </a:p>
          </p:txBody>
        </p:sp>
      </p:grpSp>
      <p:sp>
        <p:nvSpPr>
          <p:cNvPr id="2" name="Title 1">
            <a:extLst>
              <a:ext uri="{FF2B5EF4-FFF2-40B4-BE49-F238E27FC236}">
                <a16:creationId xmlns:a16="http://schemas.microsoft.com/office/drawing/2014/main" id="{23E89142-A7C4-9EF2-7419-76C5041CE900}"/>
              </a:ext>
            </a:extLst>
          </p:cNvPr>
          <p:cNvSpPr txBox="1">
            <a:spLocks/>
          </p:cNvSpPr>
          <p:nvPr/>
        </p:nvSpPr>
        <p:spPr>
          <a:xfrm>
            <a:off x="5478906" y="-1"/>
            <a:ext cx="6713094"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 name="TextBox 2">
            <a:extLst>
              <a:ext uri="{FF2B5EF4-FFF2-40B4-BE49-F238E27FC236}">
                <a16:creationId xmlns:a16="http://schemas.microsoft.com/office/drawing/2014/main" id="{BF182352-A729-DE10-6A39-40FB47007722}"/>
              </a:ext>
            </a:extLst>
          </p:cNvPr>
          <p:cNvSpPr txBox="1"/>
          <p:nvPr/>
        </p:nvSpPr>
        <p:spPr>
          <a:xfrm>
            <a:off x="8878091" y="6519445"/>
            <a:ext cx="3315522" cy="338554"/>
          </a:xfrm>
          <a:prstGeom prst="rect">
            <a:avLst/>
          </a:prstGeom>
          <a:noFill/>
        </p:spPr>
        <p:txBody>
          <a:bodyPr wrap="square" rtlCol="0">
            <a:spAutoFit/>
          </a:bodyPr>
          <a:lstStyle/>
          <a:p>
            <a:pPr algn="r"/>
            <a:r>
              <a:rPr lang="en-US" sz="800" baseline="30000" dirty="0">
                <a:solidFill>
                  <a:schemeClr val="bg1">
                    <a:lumMod val="75000"/>
                  </a:schemeClr>
                </a:solidFill>
                <a:latin typeface="Arial" panose="020B0604020202020204" pitchFamily="34" charset="0"/>
                <a:cs typeface="Arial" panose="020B0604020202020204" pitchFamily="34" charset="0"/>
              </a:rPr>
              <a:t>‡</a:t>
            </a:r>
            <a:r>
              <a:rPr lang="en-US" sz="800" dirty="0">
                <a:solidFill>
                  <a:schemeClr val="bg1">
                    <a:lumMod val="75000"/>
                  </a:schemeClr>
                </a:solidFill>
                <a:latin typeface="Arial" panose="020B0604020202020204" pitchFamily="34" charset="0"/>
                <a:cs typeface="Arial" panose="020B0604020202020204" pitchFamily="34" charset="0"/>
              </a:rPr>
              <a:t>A small number of jobs (executions of the </a:t>
            </a:r>
            <a:r>
              <a:rPr lang="en-US" sz="800" dirty="0">
                <a:solidFill>
                  <a:schemeClr val="bg1">
                    <a:lumMod val="75000"/>
                  </a:schemeClr>
                </a:solidFill>
                <a:latin typeface="Consolas" panose="020B0609020204030204" pitchFamily="49" charset="0"/>
                <a:cs typeface="Consolas" panose="020B0609020204030204" pitchFamily="49" charset="0"/>
              </a:rPr>
              <a:t>Trinity</a:t>
            </a:r>
            <a:r>
              <a:rPr lang="en-US" sz="800" dirty="0">
                <a:solidFill>
                  <a:schemeClr val="bg1">
                    <a:lumMod val="75000"/>
                  </a:schemeClr>
                </a:solidFill>
                <a:latin typeface="Arial" panose="020B0604020202020204" pitchFamily="34" charset="0"/>
                <a:cs typeface="Arial" panose="020B0604020202020204" pitchFamily="34" charset="0"/>
              </a:rPr>
              <a:t> submitted to the FHCC compute cluster) failed  </a:t>
            </a:r>
            <a:r>
              <a:rPr lang="en-US" sz="800" dirty="0">
                <a:solidFill>
                  <a:schemeClr val="bg1">
                    <a:lumMod val="75000"/>
                  </a:schemeClr>
                </a:solidFill>
                <a:latin typeface="Consolas" panose="020B0609020204030204" pitchFamily="49" charset="0"/>
                <a:cs typeface="Consolas" panose="020B0609020204030204" pitchFamily="49" charset="0"/>
              </a:rPr>
              <a:t>#TODO</a:t>
            </a:r>
            <a:r>
              <a:rPr lang="en-US" sz="800" dirty="0">
                <a:solidFill>
                  <a:schemeClr val="bg1">
                    <a:lumMod val="75000"/>
                  </a:schemeClr>
                </a:solidFill>
                <a:latin typeface="Arial" panose="020B0604020202020204" pitchFamily="34" charset="0"/>
                <a:cs typeface="Arial" panose="020B0604020202020204" pitchFamily="34" charset="0"/>
              </a:rPr>
              <a:t> Determine why and fix them</a:t>
            </a:r>
          </a:p>
        </p:txBody>
      </p:sp>
    </p:spTree>
    <p:extLst>
      <p:ext uri="{BB962C8B-B14F-4D97-AF65-F5344CB8AC3E}">
        <p14:creationId xmlns:p14="http://schemas.microsoft.com/office/powerpoint/2010/main" val="910447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13" end="13"/>
                                            </p:txEl>
                                          </p:spTgt>
                                        </p:tgtEl>
                                        <p:attrNameLst>
                                          <p:attrName>style.visibility</p:attrName>
                                        </p:attrNameLst>
                                      </p:cBhvr>
                                      <p:to>
                                        <p:strVal val="visible"/>
                                      </p:to>
                                    </p:set>
                                    <p:animEffect transition="in" filter="fade">
                                      <p:cBhvr>
                                        <p:cTn id="62" dur="500"/>
                                        <p:tgtEl>
                                          <p:spTgt spid="6">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14" end="14"/>
                                            </p:txEl>
                                          </p:spTgt>
                                        </p:tgtEl>
                                        <p:attrNameLst>
                                          <p:attrName>style.visibility</p:attrName>
                                        </p:attrNameLst>
                                      </p:cBhvr>
                                      <p:to>
                                        <p:strVal val="visible"/>
                                      </p:to>
                                    </p:set>
                                    <p:animEffect transition="in" filter="fade">
                                      <p:cBhvr>
                                        <p:cTn id="67" dur="500"/>
                                        <p:tgtEl>
                                          <p:spTgt spid="6">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gtEl>
                                        <p:attrNameLst>
                                          <p:attrName>style.visibility</p:attrName>
                                        </p:attrNameLst>
                                      </p:cBhvr>
                                      <p:to>
                                        <p:strVal val="visible"/>
                                      </p:to>
                                    </p:set>
                                    <p:animEffect transition="in" filter="fade">
                                      <p:cBhvr>
                                        <p:cTn id="72" dur="500"/>
                                        <p:tgtEl>
                                          <p:spTgt spid="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6">
                                            <p:txEl>
                                              <p:pRg st="15" end="15"/>
                                            </p:txEl>
                                          </p:spTgt>
                                        </p:tgtEl>
                                        <p:attrNameLst>
                                          <p:attrName>style.visibility</p:attrName>
                                        </p:attrNameLst>
                                      </p:cBhvr>
                                      <p:to>
                                        <p:strVal val="visible"/>
                                      </p:to>
                                    </p:set>
                                    <p:animEffect transition="in" filter="fade">
                                      <p:cBhvr>
                                        <p:cTn id="77" dur="500"/>
                                        <p:tgtEl>
                                          <p:spTgt spid="6">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16" end="16"/>
                                            </p:txEl>
                                          </p:spTgt>
                                        </p:tgtEl>
                                        <p:attrNameLst>
                                          <p:attrName>style.visibility</p:attrName>
                                        </p:attrNameLst>
                                      </p:cBhvr>
                                      <p:to>
                                        <p:strVal val="visible"/>
                                      </p:to>
                                    </p:set>
                                    <p:animEffect transition="in" filter="fade">
                                      <p:cBhvr>
                                        <p:cTn id="82" dur="500"/>
                                        <p:tgtEl>
                                          <p:spTgt spid="6">
                                            <p:txEl>
                                              <p:pRg st="16" end="16"/>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6">
                                            <p:txEl>
                                              <p:pRg st="17" end="17"/>
                                            </p:txEl>
                                          </p:spTgt>
                                        </p:tgtEl>
                                        <p:attrNameLst>
                                          <p:attrName>style.visibility</p:attrName>
                                        </p:attrNameLst>
                                      </p:cBhvr>
                                      <p:to>
                                        <p:strVal val="visible"/>
                                      </p:to>
                                    </p:set>
                                    <p:animEffect transition="in" filter="fade">
                                      <p:cBhvr>
                                        <p:cTn id="87" dur="500"/>
                                        <p:tgtEl>
                                          <p:spTgt spid="6">
                                            <p:txEl>
                                              <p:pRg st="17" end="17"/>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3"/>
                                        </p:tgtEl>
                                      </p:cBhvr>
                                    </p:animEffect>
                                    <p:set>
                                      <p:cBhvr>
                                        <p:cTn id="92" dur="1" fill="hold">
                                          <p:stCondLst>
                                            <p:cond delay="499"/>
                                          </p:stCondLst>
                                        </p:cTn>
                                        <p:tgtEl>
                                          <p:spTgt spid="3"/>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6">
                                            <p:txEl>
                                              <p:pRg st="18" end="18"/>
                                            </p:txEl>
                                          </p:spTgt>
                                        </p:tgtEl>
                                        <p:attrNameLst>
                                          <p:attrName>style.visibility</p:attrName>
                                        </p:attrNameLst>
                                      </p:cBhvr>
                                      <p:to>
                                        <p:strVal val="visible"/>
                                      </p:to>
                                    </p:set>
                                    <p:animEffect transition="in" filter="fade">
                                      <p:cBhvr>
                                        <p:cTn id="97" dur="500"/>
                                        <p:tgtEl>
                                          <p:spTgt spid="6">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CB40E-3F78-126D-5FF8-1F1E21B6B04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16" name="Title 1">
            <a:extLst>
              <a:ext uri="{FF2B5EF4-FFF2-40B4-BE49-F238E27FC236}">
                <a16:creationId xmlns:a16="http://schemas.microsoft.com/office/drawing/2014/main" id="{BCB03862-7104-8CA7-284C-C9201B4F643A}"/>
              </a:ext>
            </a:extLst>
          </p:cNvPr>
          <p:cNvSpPr txBox="1">
            <a:spLocks/>
          </p:cNvSpPr>
          <p:nvPr/>
        </p:nvSpPr>
        <p:spPr>
          <a:xfrm>
            <a:off x="10329" y="-1"/>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21" name="Group 20">
            <a:extLst>
              <a:ext uri="{FF2B5EF4-FFF2-40B4-BE49-F238E27FC236}">
                <a16:creationId xmlns:a16="http://schemas.microsoft.com/office/drawing/2014/main" id="{0D309E9B-BC32-6AE0-4354-A5ED87BEE096}"/>
              </a:ext>
            </a:extLst>
          </p:cNvPr>
          <p:cNvGrpSpPr/>
          <p:nvPr/>
        </p:nvGrpSpPr>
        <p:grpSpPr>
          <a:xfrm>
            <a:off x="0" y="583880"/>
            <a:ext cx="5881955" cy="5921228"/>
            <a:chOff x="0" y="583880"/>
            <a:chExt cx="5881955" cy="5921228"/>
          </a:xfrm>
        </p:grpSpPr>
        <p:sp>
          <p:nvSpPr>
            <p:cNvPr id="12" name="TextBox 11">
              <a:extLst>
                <a:ext uri="{FF2B5EF4-FFF2-40B4-BE49-F238E27FC236}">
                  <a16:creationId xmlns:a16="http://schemas.microsoft.com/office/drawing/2014/main" id="{0C2D5993-60F7-6E4D-5BAB-69363F4DC846}"/>
                </a:ext>
              </a:extLst>
            </p:cNvPr>
            <p:cNvSpPr txBox="1"/>
            <p:nvPr/>
          </p:nvSpPr>
          <p:spPr>
            <a:xfrm>
              <a:off x="0" y="749686"/>
              <a:ext cx="2620992" cy="5755422"/>
            </a:xfrm>
            <a:prstGeom prst="rect">
              <a:avLst/>
            </a:prstGeom>
            <a:noFill/>
          </p:spPr>
          <p:txBody>
            <a:bodyPr wrap="square" rtlCol="0">
              <a:spAutoFit/>
            </a:bodyPr>
            <a:lstStyle/>
            <a:p>
              <a:r>
                <a:rPr lang="en-US" sz="1600" i="1" dirty="0">
                  <a:solidFill>
                    <a:schemeClr val="bg1">
                      <a:lumMod val="75000"/>
                    </a:schemeClr>
                  </a:solidFill>
                  <a:latin typeface="Arial" panose="020B0604020202020204" pitchFamily="34" charset="0"/>
                  <a:cs typeface="Arial" panose="020B0604020202020204" pitchFamily="34" charset="0"/>
                </a:rPr>
                <a:t>*</a:t>
              </a:r>
              <a:r>
                <a:rPr lang="en-US" sz="1500" dirty="0">
                  <a:solidFill>
                    <a:schemeClr val="bg1">
                      <a:lumMod val="75000"/>
                    </a:schemeClr>
                  </a:solidFill>
                  <a:latin typeface="Consolas" panose="020B0609020204030204" pitchFamily="49" charset="0"/>
                  <a:cs typeface="Consolas" panose="020B0609020204030204" pitchFamily="49" charset="0"/>
                </a:rPr>
                <a:t>Trinity</a:t>
              </a:r>
              <a:r>
                <a:rPr lang="en-US" sz="1600" dirty="0">
                  <a:solidFill>
                    <a:schemeClr val="bg1">
                      <a:lumMod val="75000"/>
                    </a:schemeClr>
                  </a:solidFill>
                  <a:latin typeface="Arial" panose="020B0604020202020204" pitchFamily="34" charset="0"/>
                  <a:cs typeface="Arial" panose="020B0604020202020204" pitchFamily="34" charset="0"/>
                </a:rPr>
                <a:t>’s assembly process consists of running three programs in succession: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600" dirty="0">
                  <a:solidFill>
                    <a:schemeClr val="bg1">
                      <a:lumMod val="75000"/>
                    </a:schemeClr>
                  </a:solidFill>
                  <a:latin typeface="Arial" panose="020B0604020202020204" pitchFamily="34" charset="0"/>
                  <a:cs typeface="Arial" panose="020B0604020202020204" pitchFamily="34" charset="0"/>
                </a:rPr>
                <a:t>, </a:t>
              </a:r>
              <a:r>
                <a:rPr lang="en-US" sz="1500" dirty="0">
                  <a:solidFill>
                    <a:schemeClr val="bg1">
                      <a:lumMod val="75000"/>
                    </a:schemeClr>
                  </a:solidFill>
                  <a:latin typeface="Consolas" panose="020B0609020204030204" pitchFamily="49" charset="0"/>
                  <a:cs typeface="Consolas" panose="020B0609020204030204" pitchFamily="49" charset="0"/>
                </a:rPr>
                <a:t>Chrysalis</a:t>
              </a:r>
              <a:r>
                <a:rPr lang="en-US" sz="1600" dirty="0">
                  <a:solidFill>
                    <a:schemeClr val="bg1">
                      <a:lumMod val="75000"/>
                    </a:schemeClr>
                  </a:solidFill>
                  <a:latin typeface="Arial" panose="020B0604020202020204" pitchFamily="34" charset="0"/>
                  <a:cs typeface="Arial" panose="020B0604020202020204" pitchFamily="34" charset="0"/>
                </a:rPr>
                <a:t>, and </a:t>
              </a:r>
              <a:r>
                <a:rPr lang="en-US" sz="1500" dirty="0">
                  <a:solidFill>
                    <a:schemeClr val="bg1">
                      <a:lumMod val="75000"/>
                    </a:schemeClr>
                  </a:solidFill>
                  <a:latin typeface="Consolas" panose="020B0609020204030204" pitchFamily="49" charset="0"/>
                  <a:cs typeface="Consolas" panose="020B0609020204030204" pitchFamily="49" charset="0"/>
                </a:rPr>
                <a:t>Butterfly</a:t>
              </a:r>
            </a:p>
            <a:p>
              <a:endParaRPr lang="en-US" sz="8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Inchworm</a:t>
              </a:r>
              <a:r>
                <a:rPr lang="en-US" sz="1400" b="0" i="0" dirty="0">
                  <a:solidFill>
                    <a:schemeClr val="bg1">
                      <a:lumMod val="75000"/>
                    </a:schemeClr>
                  </a:solidFill>
                  <a:effectLst/>
                  <a:latin typeface="Arial" panose="020B0604020202020204" pitchFamily="34" charset="0"/>
                  <a:cs typeface="Arial" panose="020B0604020202020204" pitchFamily="34" charset="0"/>
                </a:rPr>
                <a:t>: Construct a dictionary of all possible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and their reads of origin (</a:t>
              </a:r>
              <a:r>
                <a:rPr lang="en-US" sz="1400" b="1" i="0" dirty="0">
                  <a:solidFill>
                    <a:schemeClr val="bg1">
                      <a:lumMod val="75000"/>
                    </a:schemeClr>
                  </a:solidFill>
                  <a:effectLst/>
                  <a:latin typeface="Arial" panose="020B0604020202020204" pitchFamily="34" charset="0"/>
                  <a:cs typeface="Arial" panose="020B0604020202020204" pitchFamily="34" charset="0"/>
                </a:rPr>
                <a:t>A, B</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Represent the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as nodes (a.k.a., vertices or “points”) in a graph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endParaRPr lang="en-US" sz="1400" b="0" dirty="0">
                <a:solidFill>
                  <a:schemeClr val="bg1">
                    <a:lumMod val="75000"/>
                  </a:schemeClr>
                </a:solidFill>
                <a:effectLst/>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Form lines between points having an overlap of exactly </a:t>
              </a:r>
              <a:r>
                <a:rPr lang="en-US" sz="1400" b="0" i="1" dirty="0">
                  <a:solidFill>
                    <a:schemeClr val="bg1">
                      <a:lumMod val="75000"/>
                    </a:schemeClr>
                  </a:solidFill>
                  <a:effectLst/>
                  <a:latin typeface="Arial" panose="020B0604020202020204" pitchFamily="34" charset="0"/>
                  <a:cs typeface="Arial" panose="020B0604020202020204" pitchFamily="34" charset="0"/>
                </a:rPr>
                <a:t>k</a:t>
              </a:r>
              <a:r>
                <a:rPr lang="en-US" sz="1400" b="0" i="0" dirty="0">
                  <a:solidFill>
                    <a:schemeClr val="bg1">
                      <a:lumMod val="75000"/>
                    </a:schemeClr>
                  </a:solidFill>
                  <a:effectLst/>
                  <a:latin typeface="Arial" panose="020B0604020202020204" pitchFamily="34" charset="0"/>
                  <a:cs typeface="Arial" panose="020B0604020202020204" pitchFamily="34" charset="0"/>
                </a:rPr>
                <a:t> – 1 nucleotides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dirty="0">
                  <a:solidFill>
                    <a:schemeClr val="bg1">
                      <a:lumMod val="75000"/>
                    </a:schemeClr>
                  </a:solidFill>
                  <a:latin typeface="Arial" panose="020B0604020202020204" pitchFamily="34" charset="0"/>
                  <a:cs typeface="Arial" panose="020B0604020202020204" pitchFamily="34" charset="0"/>
                </a:rPr>
                <a:t>: Extend paths until no further overlap-based extensions are possible (</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baseline="300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Butterfly</a:t>
              </a:r>
              <a:r>
                <a:rPr lang="en-US" sz="1400" b="0" i="0" dirty="0">
                  <a:solidFill>
                    <a:schemeClr val="bg1">
                      <a:lumMod val="75000"/>
                    </a:schemeClr>
                  </a:solidFill>
                  <a:effectLst/>
                  <a:latin typeface="Arial" panose="020B0604020202020204" pitchFamily="34" charset="0"/>
                  <a:cs typeface="Arial" panose="020B0604020202020204" pitchFamily="34" charset="0"/>
                </a:rPr>
                <a:t>: Traverse and record each possible path through the graph, resulting in </a:t>
              </a:r>
              <a:r>
                <a:rPr lang="en-US" sz="1400" dirty="0">
                  <a:solidFill>
                    <a:schemeClr val="bg1">
                      <a:lumMod val="75000"/>
                    </a:schemeClr>
                  </a:solidFill>
                  <a:effectLst/>
                  <a:latin typeface="Arial" panose="020B0604020202020204" pitchFamily="34" charset="0"/>
                  <a:cs typeface="Arial" panose="020B0604020202020204" pitchFamily="34" charset="0"/>
                </a:rPr>
                <a:t>contigs</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D</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dirty="0">
                <a:solidFill>
                  <a:schemeClr val="bg1">
                    <a:lumMod val="75000"/>
                  </a:schemeClr>
                </a:solidFill>
              </a:endParaRPr>
            </a:p>
          </p:txBody>
        </p:sp>
        <p:grpSp>
          <p:nvGrpSpPr>
            <p:cNvPr id="13" name="Group 12">
              <a:extLst>
                <a:ext uri="{FF2B5EF4-FFF2-40B4-BE49-F238E27FC236}">
                  <a16:creationId xmlns:a16="http://schemas.microsoft.com/office/drawing/2014/main" id="{62404B84-0AF7-176D-79D4-1D78E8960529}"/>
                </a:ext>
              </a:extLst>
            </p:cNvPr>
            <p:cNvGrpSpPr/>
            <p:nvPr/>
          </p:nvGrpSpPr>
          <p:grpSpPr>
            <a:xfrm>
              <a:off x="2620993" y="823720"/>
              <a:ext cx="3260962" cy="5449805"/>
              <a:chOff x="7239000" y="312342"/>
              <a:chExt cx="3724656" cy="6412218"/>
            </a:xfrm>
          </p:grpSpPr>
          <p:pic>
            <p:nvPicPr>
              <p:cNvPr id="14" name="Picture 13" descr="Diagram&#10;&#10;Description automatically generated">
                <a:extLst>
                  <a:ext uri="{FF2B5EF4-FFF2-40B4-BE49-F238E27FC236}">
                    <a16:creationId xmlns:a16="http://schemas.microsoft.com/office/drawing/2014/main" id="{F7CA5134-365D-FE2F-6CE3-2DB146275C67}"/>
                  </a:ext>
                </a:extLst>
              </p:cNvPr>
              <p:cNvPicPr>
                <a:picLocks noChangeAspect="1"/>
              </p:cNvPicPr>
              <p:nvPr/>
            </p:nvPicPr>
            <p:blipFill>
              <a:blip r:embed="rId3"/>
              <a:stretch>
                <a:fillRect/>
              </a:stretch>
            </p:blipFill>
            <p:spPr>
              <a:xfrm>
                <a:off x="7239000" y="312342"/>
                <a:ext cx="3532631" cy="3219613"/>
              </a:xfrm>
              <a:prstGeom prst="rect">
                <a:avLst/>
              </a:prstGeom>
            </p:spPr>
          </p:pic>
          <p:pic>
            <p:nvPicPr>
              <p:cNvPr id="15" name="Picture 14" descr="Diagram&#10;&#10;Description automatically generated">
                <a:extLst>
                  <a:ext uri="{FF2B5EF4-FFF2-40B4-BE49-F238E27FC236}">
                    <a16:creationId xmlns:a16="http://schemas.microsoft.com/office/drawing/2014/main" id="{9C8FA57D-D6AF-64C7-1B79-D6D3B5E89779}"/>
                  </a:ext>
                </a:extLst>
              </p:cNvPr>
              <p:cNvPicPr>
                <a:picLocks noChangeAspect="1"/>
              </p:cNvPicPr>
              <p:nvPr/>
            </p:nvPicPr>
            <p:blipFill>
              <a:blip r:embed="rId4"/>
              <a:stretch>
                <a:fillRect/>
              </a:stretch>
            </p:blipFill>
            <p:spPr>
              <a:xfrm>
                <a:off x="7239000" y="3586820"/>
                <a:ext cx="3724656" cy="3137740"/>
              </a:xfrm>
              <a:prstGeom prst="rect">
                <a:avLst/>
              </a:prstGeom>
            </p:spPr>
          </p:pic>
        </p:grpSp>
        <p:sp>
          <p:nvSpPr>
            <p:cNvPr id="17" name="TextBox 16">
              <a:extLst>
                <a:ext uri="{FF2B5EF4-FFF2-40B4-BE49-F238E27FC236}">
                  <a16:creationId xmlns:a16="http://schemas.microsoft.com/office/drawing/2014/main" id="{4CAC86F9-ECEF-B772-48F4-270A1EBC0F51}"/>
                </a:ext>
              </a:extLst>
            </p:cNvPr>
            <p:cNvSpPr txBox="1"/>
            <p:nvPr/>
          </p:nvSpPr>
          <p:spPr>
            <a:xfrm>
              <a:off x="2788172" y="583880"/>
              <a:ext cx="1041764"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Inchworm</a:t>
              </a:r>
            </a:p>
          </p:txBody>
        </p:sp>
        <p:sp>
          <p:nvSpPr>
            <p:cNvPr id="18" name="TextBox 17">
              <a:extLst>
                <a:ext uri="{FF2B5EF4-FFF2-40B4-BE49-F238E27FC236}">
                  <a16:creationId xmlns:a16="http://schemas.microsoft.com/office/drawing/2014/main" id="{921A1918-1B43-FB0B-008A-17F9807C804A}"/>
                </a:ext>
              </a:extLst>
            </p:cNvPr>
            <p:cNvSpPr txBox="1"/>
            <p:nvPr/>
          </p:nvSpPr>
          <p:spPr>
            <a:xfrm>
              <a:off x="2788172" y="1851934"/>
              <a:ext cx="1041764"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Inchworm</a:t>
              </a:r>
            </a:p>
          </p:txBody>
        </p:sp>
        <p:sp>
          <p:nvSpPr>
            <p:cNvPr id="19" name="TextBox 18">
              <a:extLst>
                <a:ext uri="{FF2B5EF4-FFF2-40B4-BE49-F238E27FC236}">
                  <a16:creationId xmlns:a16="http://schemas.microsoft.com/office/drawing/2014/main" id="{17B9A4F2-B4B1-394A-6390-C40DE4FC7561}"/>
                </a:ext>
              </a:extLst>
            </p:cNvPr>
            <p:cNvSpPr txBox="1"/>
            <p:nvPr/>
          </p:nvSpPr>
          <p:spPr>
            <a:xfrm>
              <a:off x="2788172" y="3372725"/>
              <a:ext cx="1154189"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Chrysalis</a:t>
              </a:r>
            </a:p>
          </p:txBody>
        </p:sp>
        <p:sp>
          <p:nvSpPr>
            <p:cNvPr id="20" name="TextBox 19">
              <a:extLst>
                <a:ext uri="{FF2B5EF4-FFF2-40B4-BE49-F238E27FC236}">
                  <a16:creationId xmlns:a16="http://schemas.microsoft.com/office/drawing/2014/main" id="{0F54CD9E-6406-B067-A66B-8F0FD3E3B1DA}"/>
                </a:ext>
              </a:extLst>
            </p:cNvPr>
            <p:cNvSpPr txBox="1"/>
            <p:nvPr/>
          </p:nvSpPr>
          <p:spPr>
            <a:xfrm>
              <a:off x="2788172" y="5211390"/>
              <a:ext cx="1154189"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Butterfly</a:t>
              </a:r>
            </a:p>
          </p:txBody>
        </p:sp>
      </p:grpSp>
      <p:sp>
        <p:nvSpPr>
          <p:cNvPr id="6" name="Content Placeholder 2">
            <a:extLst>
              <a:ext uri="{FF2B5EF4-FFF2-40B4-BE49-F238E27FC236}">
                <a16:creationId xmlns:a16="http://schemas.microsoft.com/office/drawing/2014/main" id="{9429CC33-B134-BEF8-378A-382EE3CB1A47}"/>
              </a:ext>
            </a:extLst>
          </p:cNvPr>
          <p:cNvSpPr>
            <a:spLocks noGrp="1"/>
          </p:cNvSpPr>
          <p:nvPr>
            <p:ph idx="1"/>
          </p:nvPr>
        </p:nvSpPr>
        <p:spPr>
          <a:xfrm>
            <a:off x="5564185" y="794657"/>
            <a:ext cx="6627813" cy="6063343"/>
          </a:xfrm>
        </p:spPr>
        <p:txBody>
          <a:bodyPr>
            <a:normAutofit lnSpcReduction="10000"/>
          </a:bodyPr>
          <a:lstStyle/>
          <a:p>
            <a:r>
              <a:rPr lang="en-US" sz="2000" dirty="0">
                <a:latin typeface="Arial" panose="020B0604020202020204" pitchFamily="34" charset="0"/>
                <a:cs typeface="Arial" panose="020B0604020202020204" pitchFamily="34" charset="0"/>
              </a:rPr>
              <a:t>We determined four parameters to vary: two for </a:t>
            </a:r>
            <a:r>
              <a:rPr lang="en-US" sz="1800" b="1" dirty="0">
                <a:solidFill>
                  <a:srgbClr val="FF0000"/>
                </a:solidFill>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and two for </a:t>
            </a:r>
            <a:r>
              <a:rPr lang="en-US" sz="1800" b="1" dirty="0">
                <a:solidFill>
                  <a:srgbClr val="FF0000"/>
                </a:solidFill>
                <a:latin typeface="Consolas" panose="020B0609020204030204" pitchFamily="49" charset="0"/>
                <a:cs typeface="Consolas" panose="020B0609020204030204" pitchFamily="49" charset="0"/>
              </a:rPr>
              <a:t>Chrysalis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min_kmer_cov</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A</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B</a:t>
            </a:r>
            <a:r>
              <a:rPr lang="en-US" sz="16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default: 1]</a:t>
            </a:r>
            <a:endParaRPr lang="en-US" sz="2000" dirty="0">
              <a:solidFill>
                <a:srgbClr val="FF0000"/>
              </a:solidFill>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minimum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the minimum read count for k-</a:t>
            </a:r>
            <a:r>
              <a:rPr lang="en-US" sz="1500" dirty="0" err="1">
                <a:latin typeface="Arial" panose="020B0604020202020204" pitchFamily="34" charset="0"/>
                <a:cs typeface="Arial" panose="020B0604020202020204" pitchFamily="34" charset="0"/>
              </a:rPr>
              <a:t>mers</a:t>
            </a:r>
            <a:r>
              <a:rPr lang="en-US" sz="1500" dirty="0">
                <a:latin typeface="Arial" panose="020B0604020202020204" pitchFamily="34" charset="0"/>
                <a:cs typeface="Arial" panose="020B0604020202020204" pitchFamily="34" charset="0"/>
              </a:rPr>
              <a:t> to be assembled (i.e., extended)</a:t>
            </a:r>
          </a:p>
          <a:p>
            <a:pPr lvl="1"/>
            <a:r>
              <a:rPr lang="en-US" sz="1500" dirty="0">
                <a:latin typeface="Arial" panose="020B0604020202020204" pitchFamily="34" charset="0"/>
                <a:cs typeface="Arial" panose="020B0604020202020204" pitchFamily="34" charset="0"/>
              </a:rPr>
              <a:t>e.g., </a:t>
            </a:r>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min_kmer_cov</a:t>
            </a:r>
            <a:r>
              <a:rPr lang="en-US" sz="1500" dirty="0">
                <a:latin typeface="Arial" panose="020B0604020202020204" pitchFamily="34" charset="0"/>
                <a:cs typeface="Arial" panose="020B0604020202020204" pitchFamily="34" charset="0"/>
              </a:rPr>
              <a:t> </a:t>
            </a:r>
            <a:r>
              <a:rPr lang="en-US" sz="1500" dirty="0">
                <a:latin typeface="Consolas" panose="020B0609020204030204" pitchFamily="49" charset="0"/>
                <a:cs typeface="Consolas" panose="020B0609020204030204" pitchFamily="49" charset="0"/>
              </a:rPr>
              <a:t>2</a:t>
            </a:r>
            <a:r>
              <a:rPr lang="en-US" sz="1500" dirty="0">
                <a:latin typeface="Arial" panose="020B0604020202020204" pitchFamily="34" charset="0"/>
                <a:cs typeface="Arial" panose="020B0604020202020204" pitchFamily="34" charset="0"/>
              </a:rPr>
              <a:t> means singleton </a:t>
            </a:r>
            <a:r>
              <a:rPr lang="en-US" sz="1500" dirty="0" err="1">
                <a:latin typeface="Arial" panose="020B0604020202020204" pitchFamily="34" charset="0"/>
                <a:cs typeface="Arial" panose="020B0604020202020204" pitchFamily="34" charset="0"/>
              </a:rPr>
              <a:t>kmers</a:t>
            </a:r>
            <a:r>
              <a:rPr lang="en-US" sz="1500" dirty="0">
                <a:latin typeface="Arial" panose="020B0604020202020204" pitchFamily="34" charset="0"/>
                <a:cs typeface="Arial" panose="020B0604020202020204" pitchFamily="34" charset="0"/>
              </a:rPr>
              <a:t>—i.e., </a:t>
            </a:r>
            <a:r>
              <a:rPr lang="en-US" sz="1500" dirty="0" err="1">
                <a:latin typeface="Arial" panose="020B0604020202020204" pitchFamily="34" charset="0"/>
                <a:cs typeface="Arial" panose="020B0604020202020204" pitchFamily="34" charset="0"/>
              </a:rPr>
              <a:t>kmers</a:t>
            </a:r>
            <a:r>
              <a:rPr lang="en-US" sz="1500" dirty="0">
                <a:latin typeface="Arial" panose="020B0604020202020204" pitchFamily="34" charset="0"/>
                <a:cs typeface="Arial" panose="020B0604020202020204" pitchFamily="34" charset="0"/>
              </a:rPr>
              <a:t> supported by only one read—are excluded</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min_iso_ratio</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A</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B</a:t>
            </a:r>
            <a:r>
              <a:rPr lang="en-US" sz="16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default: 0.05]</a:t>
            </a:r>
            <a:endParaRPr lang="en-US" sz="2000" dirty="0">
              <a:solidFill>
                <a:srgbClr val="FF0000"/>
              </a:solidFill>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the minimum fraction of average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(reads associated with the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between two contigs required for gluing them together</a:t>
            </a:r>
          </a:p>
          <a:p>
            <a:pPr lvl="1"/>
            <a:r>
              <a:rPr lang="en-US" sz="1500" dirty="0">
                <a:latin typeface="Arial" panose="020B0604020202020204" pitchFamily="34" charset="0"/>
                <a:cs typeface="Arial" panose="020B0604020202020204" pitchFamily="34" charset="0"/>
              </a:rPr>
              <a:t>takes the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abundance into account when performing </a:t>
            </a:r>
            <a:r>
              <a:rPr lang="en-US" sz="13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 clustering, mainly to prevent very lowly expressed contigs from being clustered together with highly expressed contigs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min_glue</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C</a:t>
            </a:r>
            <a:r>
              <a:rPr lang="en-US" sz="16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default: 2]</a:t>
            </a:r>
            <a:endParaRPr lang="en-US" sz="2000" dirty="0">
              <a:solidFill>
                <a:srgbClr val="FF0000"/>
              </a:solidFill>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minimum number of reads needed to glue two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contigs together</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glue_factor</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C</a:t>
            </a:r>
            <a:r>
              <a:rPr lang="en-US" sz="16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default: 0.05]</a:t>
            </a:r>
            <a:endParaRPr lang="en-US" sz="2000" dirty="0">
              <a:solidFill>
                <a:srgbClr val="FF0000"/>
              </a:solidFill>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fraction of maximum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pair coverage required for gluing</a:t>
            </a:r>
          </a:p>
          <a:p>
            <a:pPr lvl="1"/>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glue_factor</a:t>
            </a:r>
            <a:r>
              <a:rPr lang="en-US" sz="1500" dirty="0">
                <a:latin typeface="Consolas" panose="020B0609020204030204" pitchFamily="49" charset="0"/>
                <a:cs typeface="Consolas" panose="020B0609020204030204" pitchFamily="49" charset="0"/>
              </a:rPr>
              <a:t> </a:t>
            </a:r>
            <a:r>
              <a:rPr lang="en-US" sz="1500" dirty="0">
                <a:latin typeface="Arial" panose="020B0604020202020204" pitchFamily="34" charset="0"/>
                <a:cs typeface="Arial" panose="020B0604020202020204" pitchFamily="34" charset="0"/>
              </a:rPr>
              <a:t>increases the </a:t>
            </a:r>
            <a:r>
              <a:rPr lang="en-US" sz="1500" dirty="0">
                <a:latin typeface="Consolas" panose="020B0609020204030204" pitchFamily="49" charset="0"/>
                <a:cs typeface="Consolas" panose="020B0609020204030204" pitchFamily="49" charset="0"/>
              </a:rPr>
              <a:t>--</a:t>
            </a:r>
            <a:r>
              <a:rPr lang="en-US" sz="1500" dirty="0" err="1">
                <a:latin typeface="Consolas" panose="020B0609020204030204" pitchFamily="49" charset="0"/>
                <a:cs typeface="Consolas" panose="020B0609020204030204" pitchFamily="49" charset="0"/>
              </a:rPr>
              <a:t>min_glue</a:t>
            </a:r>
            <a:r>
              <a:rPr lang="en-US" sz="1500" dirty="0">
                <a:latin typeface="Arial" panose="020B0604020202020204" pitchFamily="34" charset="0"/>
                <a:cs typeface="Arial" panose="020B0604020202020204" pitchFamily="34" charset="0"/>
              </a:rPr>
              <a:t> value on an </a:t>
            </a:r>
            <a:r>
              <a:rPr lang="en-US" sz="1500" dirty="0">
                <a:latin typeface="Consolas" panose="020B0609020204030204" pitchFamily="49" charset="0"/>
                <a:cs typeface="Consolas" panose="020B0609020204030204" pitchFamily="49" charset="0"/>
              </a:rPr>
              <a:t>Inchworm</a:t>
            </a:r>
            <a:r>
              <a:rPr lang="en-US" sz="1500" dirty="0">
                <a:latin typeface="Arial" panose="020B0604020202020204" pitchFamily="34" charset="0"/>
                <a:cs typeface="Arial" panose="020B0604020202020204" pitchFamily="34" charset="0"/>
              </a:rPr>
              <a:t> contig-pair basis such that it decreases or increases the support required to glue the pair based on each one’s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a:t>
            </a:r>
          </a:p>
          <a:p>
            <a:pPr lvl="1"/>
            <a:r>
              <a:rPr lang="en-US" sz="1500" dirty="0">
                <a:latin typeface="Arial" panose="020B0604020202020204" pitchFamily="34" charset="0"/>
                <a:cs typeface="Arial" panose="020B0604020202020204" pitchFamily="34" charset="0"/>
              </a:rPr>
              <a:t>by default, highly expressed contigs (higher k-</a:t>
            </a:r>
            <a:r>
              <a:rPr lang="en-US" sz="1500" dirty="0" err="1">
                <a:latin typeface="Arial" panose="020B0604020202020204" pitchFamily="34" charset="0"/>
                <a:cs typeface="Arial" panose="020B0604020202020204" pitchFamily="34" charset="0"/>
              </a:rPr>
              <a:t>mer</a:t>
            </a:r>
            <a:r>
              <a:rPr lang="en-US" sz="1500" dirty="0">
                <a:latin typeface="Arial" panose="020B0604020202020204" pitchFamily="34" charset="0"/>
                <a:cs typeface="Arial" panose="020B0604020202020204" pitchFamily="34" charset="0"/>
              </a:rPr>
              <a:t> coverage) must have more evidence (reads) to be glued together</a:t>
            </a:r>
          </a:p>
        </p:txBody>
      </p:sp>
    </p:spTree>
    <p:extLst>
      <p:ext uri="{BB962C8B-B14F-4D97-AF65-F5344CB8AC3E}">
        <p14:creationId xmlns:p14="http://schemas.microsoft.com/office/powerpoint/2010/main" val="3281691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11" end="11"/>
                                            </p:txEl>
                                          </p:spTgt>
                                        </p:tgtEl>
                                        <p:attrNameLst>
                                          <p:attrName>style.visibility</p:attrName>
                                        </p:attrNameLst>
                                      </p:cBhvr>
                                      <p:to>
                                        <p:strVal val="visible"/>
                                      </p:to>
                                    </p:set>
                                    <p:animEffect transition="in" filter="fade">
                                      <p:cBhvr>
                                        <p:cTn id="62" dur="500"/>
                                        <p:tgtEl>
                                          <p:spTgt spid="6">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12" end="12"/>
                                            </p:txEl>
                                          </p:spTgt>
                                        </p:tgtEl>
                                        <p:attrNameLst>
                                          <p:attrName>style.visibility</p:attrName>
                                        </p:attrNameLst>
                                      </p:cBhvr>
                                      <p:to>
                                        <p:strVal val="visible"/>
                                      </p:to>
                                    </p:set>
                                    <p:animEffect transition="in" filter="fade">
                                      <p:cBhvr>
                                        <p:cTn id="67"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CB40E-3F78-126D-5FF8-1F1E21B6B04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a:t>
            </a: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p:txBody>
      </p:sp>
      <p:sp>
        <p:nvSpPr>
          <p:cNvPr id="3" name="TextBox 2">
            <a:extLst>
              <a:ext uri="{FF2B5EF4-FFF2-40B4-BE49-F238E27FC236}">
                <a16:creationId xmlns:a16="http://schemas.microsoft.com/office/drawing/2014/main" id="{BF182352-A729-DE10-6A39-40FB47007722}"/>
              </a:ext>
            </a:extLst>
          </p:cNvPr>
          <p:cNvSpPr txBox="1"/>
          <p:nvPr/>
        </p:nvSpPr>
        <p:spPr>
          <a:xfrm>
            <a:off x="8566880" y="6519445"/>
            <a:ext cx="3626734" cy="338554"/>
          </a:xfrm>
          <a:prstGeom prst="rect">
            <a:avLst/>
          </a:prstGeom>
          <a:noFill/>
        </p:spPr>
        <p:txBody>
          <a:bodyPr wrap="square" rtlCol="0">
            <a:spAutoFit/>
          </a:bodyPr>
          <a:lstStyle/>
          <a:p>
            <a:pPr algn="r"/>
            <a:r>
              <a:rPr lang="en-US" sz="800" baseline="30000" dirty="0">
                <a:solidFill>
                  <a:schemeClr val="bg1">
                    <a:lumMod val="75000"/>
                  </a:schemeClr>
                </a:solidFill>
                <a:latin typeface="Arial" panose="020B0604020202020204" pitchFamily="34" charset="0"/>
                <a:cs typeface="Arial" panose="020B0604020202020204" pitchFamily="34" charset="0"/>
              </a:rPr>
              <a:t>‡</a:t>
            </a:r>
            <a:r>
              <a:rPr lang="en-US" sz="800" dirty="0">
                <a:solidFill>
                  <a:schemeClr val="bg1">
                    <a:lumMod val="75000"/>
                  </a:schemeClr>
                </a:solidFill>
                <a:latin typeface="Arial" panose="020B0604020202020204" pitchFamily="34" charset="0"/>
                <a:cs typeface="Arial" panose="020B0604020202020204" pitchFamily="34" charset="0"/>
              </a:rPr>
              <a:t>A small number of jobs (executions of the </a:t>
            </a:r>
            <a:r>
              <a:rPr lang="en-US" sz="800" dirty="0">
                <a:solidFill>
                  <a:schemeClr val="bg1">
                    <a:lumMod val="75000"/>
                  </a:schemeClr>
                </a:solidFill>
                <a:latin typeface="Consolas" panose="020B0609020204030204" pitchFamily="49" charset="0"/>
                <a:cs typeface="Consolas" panose="020B0609020204030204" pitchFamily="49" charset="0"/>
              </a:rPr>
              <a:t>Trinity</a:t>
            </a:r>
            <a:r>
              <a:rPr lang="en-US" sz="800" dirty="0">
                <a:solidFill>
                  <a:schemeClr val="bg1">
                    <a:lumMod val="75000"/>
                  </a:schemeClr>
                </a:solidFill>
                <a:latin typeface="Arial" panose="020B0604020202020204" pitchFamily="34" charset="0"/>
                <a:cs typeface="Arial" panose="020B0604020202020204" pitchFamily="34" charset="0"/>
              </a:rPr>
              <a:t> submitted to the</a:t>
            </a:r>
          </a:p>
          <a:p>
            <a:pPr algn="r"/>
            <a:r>
              <a:rPr lang="en-US" sz="800" dirty="0">
                <a:solidFill>
                  <a:schemeClr val="bg1">
                    <a:lumMod val="75000"/>
                  </a:schemeClr>
                </a:solidFill>
                <a:latin typeface="Arial" panose="020B0604020202020204" pitchFamily="34" charset="0"/>
                <a:cs typeface="Arial" panose="020B0604020202020204" pitchFamily="34" charset="0"/>
              </a:rPr>
              <a:t>FHCC compute cluster) failed  </a:t>
            </a:r>
            <a:r>
              <a:rPr lang="en-US" sz="800" dirty="0">
                <a:solidFill>
                  <a:schemeClr val="bg1">
                    <a:lumMod val="75000"/>
                  </a:schemeClr>
                </a:solidFill>
                <a:latin typeface="Consolas" panose="020B0609020204030204" pitchFamily="49" charset="0"/>
                <a:cs typeface="Consolas" panose="020B0609020204030204" pitchFamily="49" charset="0"/>
              </a:rPr>
              <a:t>#INPROGRESS</a:t>
            </a:r>
            <a:r>
              <a:rPr lang="en-US" sz="800" dirty="0">
                <a:solidFill>
                  <a:schemeClr val="bg1">
                    <a:lumMod val="75000"/>
                  </a:schemeClr>
                </a:solidFill>
                <a:latin typeface="Arial" panose="020B0604020202020204" pitchFamily="34" charset="0"/>
                <a:cs typeface="Arial" panose="020B0604020202020204" pitchFamily="34" charset="0"/>
              </a:rPr>
              <a:t> Determine why and fix them</a:t>
            </a:r>
          </a:p>
        </p:txBody>
      </p:sp>
      <p:sp>
        <p:nvSpPr>
          <p:cNvPr id="4" name="Title 1">
            <a:extLst>
              <a:ext uri="{FF2B5EF4-FFF2-40B4-BE49-F238E27FC236}">
                <a16:creationId xmlns:a16="http://schemas.microsoft.com/office/drawing/2014/main" id="{A3C3EA44-68F2-0EB8-2C3D-425760A1B1CC}"/>
              </a:ext>
            </a:extLst>
          </p:cNvPr>
          <p:cNvSpPr txBox="1">
            <a:spLocks/>
          </p:cNvSpPr>
          <p:nvPr/>
        </p:nvSpPr>
        <p:spPr>
          <a:xfrm>
            <a:off x="10329" y="-1"/>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We encountered problems using </a:t>
            </a:r>
            <a:r>
              <a:rPr lang="en-US" sz="2000" dirty="0">
                <a:solidFill>
                  <a:srgbClr val="737373"/>
                </a:solidFill>
                <a:latin typeface="Consolas" panose="020B0609020204030204" pitchFamily="49" charset="0"/>
                <a:cs typeface="Consolas" panose="020B0609020204030204" pitchFamily="49" charset="0"/>
              </a:rPr>
              <a:t>Trinity</a:t>
            </a:r>
            <a:r>
              <a:rPr lang="en-US" sz="2200" dirty="0">
                <a:solidFill>
                  <a:srgbClr val="737373"/>
                </a:solidFill>
                <a:latin typeface="Helvetica Neue" panose="02000503000000020004" pitchFamily="2" charset="0"/>
                <a:ea typeface="Helvetica Neue" panose="02000503000000020004" pitchFamily="2" charset="0"/>
                <a:cs typeface="Helvetica Neue" panose="02000503000000020004" pitchFamily="2" charset="0"/>
              </a:rPr>
              <a:t>’s default parameters, so we set about to vary the parameters</a:t>
            </a:r>
            <a:endParaRPr lang="en-US" sz="22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10" name="Group 9">
            <a:extLst>
              <a:ext uri="{FF2B5EF4-FFF2-40B4-BE49-F238E27FC236}">
                <a16:creationId xmlns:a16="http://schemas.microsoft.com/office/drawing/2014/main" id="{1174E4F3-356A-D369-46C0-020ECECD94DB}"/>
              </a:ext>
            </a:extLst>
          </p:cNvPr>
          <p:cNvGrpSpPr/>
          <p:nvPr/>
        </p:nvGrpSpPr>
        <p:grpSpPr>
          <a:xfrm>
            <a:off x="0" y="583880"/>
            <a:ext cx="5881955" cy="5921228"/>
            <a:chOff x="0" y="583880"/>
            <a:chExt cx="5881955" cy="5921228"/>
          </a:xfrm>
        </p:grpSpPr>
        <p:sp>
          <p:nvSpPr>
            <p:cNvPr id="11" name="TextBox 10">
              <a:extLst>
                <a:ext uri="{FF2B5EF4-FFF2-40B4-BE49-F238E27FC236}">
                  <a16:creationId xmlns:a16="http://schemas.microsoft.com/office/drawing/2014/main" id="{C616CA69-4894-1074-F361-959BE9740C11}"/>
                </a:ext>
              </a:extLst>
            </p:cNvPr>
            <p:cNvSpPr txBox="1"/>
            <p:nvPr/>
          </p:nvSpPr>
          <p:spPr>
            <a:xfrm>
              <a:off x="0" y="749686"/>
              <a:ext cx="2620992" cy="5755422"/>
            </a:xfrm>
            <a:prstGeom prst="rect">
              <a:avLst/>
            </a:prstGeom>
            <a:noFill/>
          </p:spPr>
          <p:txBody>
            <a:bodyPr wrap="square" rtlCol="0">
              <a:spAutoFit/>
            </a:bodyPr>
            <a:lstStyle/>
            <a:p>
              <a:r>
                <a:rPr lang="en-US" sz="1600" i="1" dirty="0">
                  <a:solidFill>
                    <a:schemeClr val="bg1">
                      <a:lumMod val="75000"/>
                    </a:schemeClr>
                  </a:solidFill>
                  <a:latin typeface="Arial" panose="020B0604020202020204" pitchFamily="34" charset="0"/>
                  <a:cs typeface="Arial" panose="020B0604020202020204" pitchFamily="34" charset="0"/>
                </a:rPr>
                <a:t>*</a:t>
              </a:r>
              <a:r>
                <a:rPr lang="en-US" sz="1500" dirty="0">
                  <a:solidFill>
                    <a:schemeClr val="bg1">
                      <a:lumMod val="75000"/>
                    </a:schemeClr>
                  </a:solidFill>
                  <a:latin typeface="Consolas" panose="020B0609020204030204" pitchFamily="49" charset="0"/>
                  <a:cs typeface="Consolas" panose="020B0609020204030204" pitchFamily="49" charset="0"/>
                </a:rPr>
                <a:t>Trinity</a:t>
              </a:r>
              <a:r>
                <a:rPr lang="en-US" sz="1600" dirty="0">
                  <a:solidFill>
                    <a:schemeClr val="bg1">
                      <a:lumMod val="75000"/>
                    </a:schemeClr>
                  </a:solidFill>
                  <a:latin typeface="Arial" panose="020B0604020202020204" pitchFamily="34" charset="0"/>
                  <a:cs typeface="Arial" panose="020B0604020202020204" pitchFamily="34" charset="0"/>
                </a:rPr>
                <a:t>’s assembly process consists of running three programs in succession: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600" dirty="0">
                  <a:solidFill>
                    <a:schemeClr val="bg1">
                      <a:lumMod val="75000"/>
                    </a:schemeClr>
                  </a:solidFill>
                  <a:latin typeface="Arial" panose="020B0604020202020204" pitchFamily="34" charset="0"/>
                  <a:cs typeface="Arial" panose="020B0604020202020204" pitchFamily="34" charset="0"/>
                </a:rPr>
                <a:t>, </a:t>
              </a:r>
              <a:r>
                <a:rPr lang="en-US" sz="1500" dirty="0">
                  <a:solidFill>
                    <a:schemeClr val="bg1">
                      <a:lumMod val="75000"/>
                    </a:schemeClr>
                  </a:solidFill>
                  <a:latin typeface="Consolas" panose="020B0609020204030204" pitchFamily="49" charset="0"/>
                  <a:cs typeface="Consolas" panose="020B0609020204030204" pitchFamily="49" charset="0"/>
                </a:rPr>
                <a:t>Chrysalis</a:t>
              </a:r>
              <a:r>
                <a:rPr lang="en-US" sz="1600" dirty="0">
                  <a:solidFill>
                    <a:schemeClr val="bg1">
                      <a:lumMod val="75000"/>
                    </a:schemeClr>
                  </a:solidFill>
                  <a:latin typeface="Arial" panose="020B0604020202020204" pitchFamily="34" charset="0"/>
                  <a:cs typeface="Arial" panose="020B0604020202020204" pitchFamily="34" charset="0"/>
                </a:rPr>
                <a:t>, and </a:t>
              </a:r>
              <a:r>
                <a:rPr lang="en-US" sz="1500" dirty="0">
                  <a:solidFill>
                    <a:schemeClr val="bg1">
                      <a:lumMod val="75000"/>
                    </a:schemeClr>
                  </a:solidFill>
                  <a:latin typeface="Consolas" panose="020B0609020204030204" pitchFamily="49" charset="0"/>
                  <a:cs typeface="Consolas" panose="020B0609020204030204" pitchFamily="49" charset="0"/>
                </a:rPr>
                <a:t>Butterfly</a:t>
              </a:r>
            </a:p>
            <a:p>
              <a:endParaRPr lang="en-US" sz="8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Inchworm</a:t>
              </a:r>
              <a:r>
                <a:rPr lang="en-US" sz="1400" b="0" i="0" dirty="0">
                  <a:solidFill>
                    <a:schemeClr val="bg1">
                      <a:lumMod val="75000"/>
                    </a:schemeClr>
                  </a:solidFill>
                  <a:effectLst/>
                  <a:latin typeface="Arial" panose="020B0604020202020204" pitchFamily="34" charset="0"/>
                  <a:cs typeface="Arial" panose="020B0604020202020204" pitchFamily="34" charset="0"/>
                </a:rPr>
                <a:t>: Construct a dictionary of all possible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and their reads of origin (</a:t>
              </a:r>
              <a:r>
                <a:rPr lang="en-US" sz="1400" b="1" i="0" dirty="0">
                  <a:solidFill>
                    <a:schemeClr val="bg1">
                      <a:lumMod val="75000"/>
                    </a:schemeClr>
                  </a:solidFill>
                  <a:effectLst/>
                  <a:latin typeface="Arial" panose="020B0604020202020204" pitchFamily="34" charset="0"/>
                  <a:cs typeface="Arial" panose="020B0604020202020204" pitchFamily="34" charset="0"/>
                </a:rPr>
                <a:t>A, B</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Represent the k-</a:t>
              </a:r>
              <a:r>
                <a:rPr lang="en-US" sz="1400" b="0" i="0" dirty="0" err="1">
                  <a:solidFill>
                    <a:schemeClr val="bg1">
                      <a:lumMod val="75000"/>
                    </a:schemeClr>
                  </a:solidFill>
                  <a:effectLst/>
                  <a:latin typeface="Arial" panose="020B0604020202020204" pitchFamily="34" charset="0"/>
                  <a:cs typeface="Arial" panose="020B0604020202020204" pitchFamily="34" charset="0"/>
                </a:rPr>
                <a:t>mers</a:t>
              </a:r>
              <a:r>
                <a:rPr lang="en-US" sz="1400" b="0" i="0" dirty="0">
                  <a:solidFill>
                    <a:schemeClr val="bg1">
                      <a:lumMod val="75000"/>
                    </a:schemeClr>
                  </a:solidFill>
                  <a:effectLst/>
                  <a:latin typeface="Arial" panose="020B0604020202020204" pitchFamily="34" charset="0"/>
                  <a:cs typeface="Arial" panose="020B0604020202020204" pitchFamily="34" charset="0"/>
                </a:rPr>
                <a:t> as nodes (a.k.a., vertices or “points”) in a graph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endParaRPr lang="en-US" sz="1400" b="0" dirty="0">
                <a:solidFill>
                  <a:schemeClr val="bg1">
                    <a:lumMod val="75000"/>
                  </a:schemeClr>
                </a:solidFill>
                <a:effectLst/>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b="0" i="0" dirty="0">
                  <a:solidFill>
                    <a:schemeClr val="bg1">
                      <a:lumMod val="75000"/>
                    </a:schemeClr>
                  </a:solidFill>
                  <a:effectLst/>
                  <a:latin typeface="Arial" panose="020B0604020202020204" pitchFamily="34" charset="0"/>
                  <a:cs typeface="Arial" panose="020B0604020202020204" pitchFamily="34" charset="0"/>
                </a:rPr>
                <a:t>: Form lines between points having an overlap of exactly </a:t>
              </a:r>
              <a:r>
                <a:rPr lang="en-US" sz="1400" b="0" i="1" dirty="0">
                  <a:solidFill>
                    <a:schemeClr val="bg1">
                      <a:lumMod val="75000"/>
                    </a:schemeClr>
                  </a:solidFill>
                  <a:effectLst/>
                  <a:latin typeface="Arial" panose="020B0604020202020204" pitchFamily="34" charset="0"/>
                  <a:cs typeface="Arial" panose="020B0604020202020204" pitchFamily="34" charset="0"/>
                </a:rPr>
                <a:t>k</a:t>
              </a:r>
              <a:r>
                <a:rPr lang="en-US" sz="1400" b="0" i="0" dirty="0">
                  <a:solidFill>
                    <a:schemeClr val="bg1">
                      <a:lumMod val="75000"/>
                    </a:schemeClr>
                  </a:solidFill>
                  <a:effectLst/>
                  <a:latin typeface="Arial" panose="020B0604020202020204" pitchFamily="34" charset="0"/>
                  <a:cs typeface="Arial" panose="020B0604020202020204" pitchFamily="34" charset="0"/>
                </a:rPr>
                <a:t> – 1 nucleotides (</a:t>
              </a:r>
              <a:r>
                <a:rPr lang="en-US" sz="1400" b="1" i="0" dirty="0">
                  <a:solidFill>
                    <a:schemeClr val="bg1">
                      <a:lumMod val="75000"/>
                    </a:schemeClr>
                  </a:solidFill>
                  <a:effectLst/>
                  <a:latin typeface="Arial" panose="020B0604020202020204" pitchFamily="34" charset="0"/>
                  <a:cs typeface="Arial" panose="020B0604020202020204" pitchFamily="34" charset="0"/>
                </a:rPr>
                <a:t>C</a:t>
              </a:r>
              <a:r>
                <a:rPr lang="en-US" sz="1400" b="0" i="0" dirty="0">
                  <a:solidFill>
                    <a:schemeClr val="bg1">
                      <a:lumMod val="75000"/>
                    </a:schemeClr>
                  </a:solidFill>
                  <a:effectLst/>
                  <a:latin typeface="Arial" panose="020B0604020202020204" pitchFamily="34" charset="0"/>
                  <a:cs typeface="Arial" panose="020B0604020202020204" pitchFamily="34" charset="0"/>
                </a:rPr>
                <a:t>)</a:t>
              </a: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Chrysalis</a:t>
              </a:r>
              <a:r>
                <a:rPr lang="en-US" sz="1400" dirty="0">
                  <a:solidFill>
                    <a:schemeClr val="bg1">
                      <a:lumMod val="75000"/>
                    </a:schemeClr>
                  </a:solidFill>
                  <a:latin typeface="Arial" panose="020B0604020202020204" pitchFamily="34" charset="0"/>
                  <a:cs typeface="Arial" panose="020B0604020202020204" pitchFamily="34" charset="0"/>
                </a:rPr>
                <a:t>: Extend paths until no further overlap-based extensions are possible (</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baseline="30000" dirty="0">
                <a:solidFill>
                  <a:schemeClr val="bg1">
                    <a:lumMod val="75000"/>
                  </a:schemeClr>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bg1">
                      <a:lumMod val="75000"/>
                    </a:schemeClr>
                  </a:solidFill>
                  <a:latin typeface="Consolas" panose="020B0609020204030204" pitchFamily="49" charset="0"/>
                  <a:cs typeface="Consolas" panose="020B0609020204030204" pitchFamily="49" charset="0"/>
                </a:rPr>
                <a:t>Butterfly</a:t>
              </a:r>
              <a:r>
                <a:rPr lang="en-US" sz="1400" b="0" i="0" dirty="0">
                  <a:solidFill>
                    <a:schemeClr val="bg1">
                      <a:lumMod val="75000"/>
                    </a:schemeClr>
                  </a:solidFill>
                  <a:effectLst/>
                  <a:latin typeface="Arial" panose="020B0604020202020204" pitchFamily="34" charset="0"/>
                  <a:cs typeface="Arial" panose="020B0604020202020204" pitchFamily="34" charset="0"/>
                </a:rPr>
                <a:t>: Traverse and record each possible path through the graph, resulting in </a:t>
              </a:r>
              <a:r>
                <a:rPr lang="en-US" sz="1400" dirty="0">
                  <a:solidFill>
                    <a:schemeClr val="bg1">
                      <a:lumMod val="75000"/>
                    </a:schemeClr>
                  </a:solidFill>
                  <a:effectLst/>
                  <a:latin typeface="Arial" panose="020B0604020202020204" pitchFamily="34" charset="0"/>
                  <a:cs typeface="Arial" panose="020B0604020202020204" pitchFamily="34" charset="0"/>
                </a:rPr>
                <a:t>contigs</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D</a:t>
              </a:r>
              <a:r>
                <a:rPr lang="en-US" sz="1400" dirty="0">
                  <a:solidFill>
                    <a:schemeClr val="bg1">
                      <a:lumMod val="75000"/>
                    </a:schemeClr>
                  </a:solidFill>
                  <a:latin typeface="Arial" panose="020B0604020202020204" pitchFamily="34" charset="0"/>
                  <a:cs typeface="Arial" panose="020B0604020202020204" pitchFamily="34" charset="0"/>
                </a:rPr>
                <a:t>)</a:t>
              </a:r>
              <a:endParaRPr lang="en-US" sz="1400" dirty="0">
                <a:solidFill>
                  <a:schemeClr val="bg1">
                    <a:lumMod val="75000"/>
                  </a:schemeClr>
                </a:solidFill>
              </a:endParaRPr>
            </a:p>
          </p:txBody>
        </p:sp>
        <p:grpSp>
          <p:nvGrpSpPr>
            <p:cNvPr id="12" name="Group 11">
              <a:extLst>
                <a:ext uri="{FF2B5EF4-FFF2-40B4-BE49-F238E27FC236}">
                  <a16:creationId xmlns:a16="http://schemas.microsoft.com/office/drawing/2014/main" id="{D61BA33F-2320-7FE8-E6FD-AC126F91F1F9}"/>
                </a:ext>
              </a:extLst>
            </p:cNvPr>
            <p:cNvGrpSpPr/>
            <p:nvPr/>
          </p:nvGrpSpPr>
          <p:grpSpPr>
            <a:xfrm>
              <a:off x="2620993" y="823720"/>
              <a:ext cx="3260962" cy="5449805"/>
              <a:chOff x="7239000" y="312342"/>
              <a:chExt cx="3724656" cy="6412218"/>
            </a:xfrm>
          </p:grpSpPr>
          <p:pic>
            <p:nvPicPr>
              <p:cNvPr id="17" name="Picture 16" descr="Diagram&#10;&#10;Description automatically generated">
                <a:extLst>
                  <a:ext uri="{FF2B5EF4-FFF2-40B4-BE49-F238E27FC236}">
                    <a16:creationId xmlns:a16="http://schemas.microsoft.com/office/drawing/2014/main" id="{8253BD66-2591-82ED-FB39-927014BC5F61}"/>
                  </a:ext>
                </a:extLst>
              </p:cNvPr>
              <p:cNvPicPr>
                <a:picLocks noChangeAspect="1"/>
              </p:cNvPicPr>
              <p:nvPr/>
            </p:nvPicPr>
            <p:blipFill>
              <a:blip r:embed="rId3"/>
              <a:stretch>
                <a:fillRect/>
              </a:stretch>
            </p:blipFill>
            <p:spPr>
              <a:xfrm>
                <a:off x="7239000" y="312342"/>
                <a:ext cx="3532631" cy="3219613"/>
              </a:xfrm>
              <a:prstGeom prst="rect">
                <a:avLst/>
              </a:prstGeom>
            </p:spPr>
          </p:pic>
          <p:pic>
            <p:nvPicPr>
              <p:cNvPr id="18" name="Picture 17" descr="Diagram&#10;&#10;Description automatically generated">
                <a:extLst>
                  <a:ext uri="{FF2B5EF4-FFF2-40B4-BE49-F238E27FC236}">
                    <a16:creationId xmlns:a16="http://schemas.microsoft.com/office/drawing/2014/main" id="{B79E59AA-A323-C1A4-E7B9-EE5F4622983D}"/>
                  </a:ext>
                </a:extLst>
              </p:cNvPr>
              <p:cNvPicPr>
                <a:picLocks noChangeAspect="1"/>
              </p:cNvPicPr>
              <p:nvPr/>
            </p:nvPicPr>
            <p:blipFill>
              <a:blip r:embed="rId4"/>
              <a:stretch>
                <a:fillRect/>
              </a:stretch>
            </p:blipFill>
            <p:spPr>
              <a:xfrm>
                <a:off x="7239000" y="3586820"/>
                <a:ext cx="3724656" cy="3137740"/>
              </a:xfrm>
              <a:prstGeom prst="rect">
                <a:avLst/>
              </a:prstGeom>
            </p:spPr>
          </p:pic>
        </p:grpSp>
        <p:sp>
          <p:nvSpPr>
            <p:cNvPr id="13" name="TextBox 12">
              <a:extLst>
                <a:ext uri="{FF2B5EF4-FFF2-40B4-BE49-F238E27FC236}">
                  <a16:creationId xmlns:a16="http://schemas.microsoft.com/office/drawing/2014/main" id="{C21075C0-0BF8-EE13-EF5C-246E99B5696A}"/>
                </a:ext>
              </a:extLst>
            </p:cNvPr>
            <p:cNvSpPr txBox="1"/>
            <p:nvPr/>
          </p:nvSpPr>
          <p:spPr>
            <a:xfrm>
              <a:off x="2788172" y="583880"/>
              <a:ext cx="1041764"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Inchworm</a:t>
              </a:r>
            </a:p>
          </p:txBody>
        </p:sp>
        <p:sp>
          <p:nvSpPr>
            <p:cNvPr id="14" name="TextBox 13">
              <a:extLst>
                <a:ext uri="{FF2B5EF4-FFF2-40B4-BE49-F238E27FC236}">
                  <a16:creationId xmlns:a16="http://schemas.microsoft.com/office/drawing/2014/main" id="{28523034-39EB-78E4-9758-134D786417DF}"/>
                </a:ext>
              </a:extLst>
            </p:cNvPr>
            <p:cNvSpPr txBox="1"/>
            <p:nvPr/>
          </p:nvSpPr>
          <p:spPr>
            <a:xfrm>
              <a:off x="2788172" y="1851934"/>
              <a:ext cx="1041764"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Inchworm</a:t>
              </a:r>
            </a:p>
          </p:txBody>
        </p:sp>
        <p:sp>
          <p:nvSpPr>
            <p:cNvPr id="15" name="TextBox 14">
              <a:extLst>
                <a:ext uri="{FF2B5EF4-FFF2-40B4-BE49-F238E27FC236}">
                  <a16:creationId xmlns:a16="http://schemas.microsoft.com/office/drawing/2014/main" id="{2404F1AC-997F-BE3C-5D9C-0E1CE5FE1723}"/>
                </a:ext>
              </a:extLst>
            </p:cNvPr>
            <p:cNvSpPr txBox="1"/>
            <p:nvPr/>
          </p:nvSpPr>
          <p:spPr>
            <a:xfrm>
              <a:off x="2788172" y="3372725"/>
              <a:ext cx="1154189"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Chrysalis</a:t>
              </a:r>
            </a:p>
          </p:txBody>
        </p:sp>
        <p:sp>
          <p:nvSpPr>
            <p:cNvPr id="16" name="TextBox 15">
              <a:extLst>
                <a:ext uri="{FF2B5EF4-FFF2-40B4-BE49-F238E27FC236}">
                  <a16:creationId xmlns:a16="http://schemas.microsoft.com/office/drawing/2014/main" id="{423EF737-978E-CD9B-B1DA-673BBD7B8E7B}"/>
                </a:ext>
              </a:extLst>
            </p:cNvPr>
            <p:cNvSpPr txBox="1"/>
            <p:nvPr/>
          </p:nvSpPr>
          <p:spPr>
            <a:xfrm>
              <a:off x="2788172" y="5211390"/>
              <a:ext cx="1154189" cy="307777"/>
            </a:xfrm>
            <a:prstGeom prst="rect">
              <a:avLst/>
            </a:prstGeom>
            <a:noFill/>
          </p:spPr>
          <p:txBody>
            <a:bodyPr wrap="square" rtlCol="0">
              <a:spAutoFit/>
            </a:bodyPr>
            <a:lstStyle/>
            <a:p>
              <a:r>
                <a:rPr lang="en-US" sz="1400" dirty="0">
                  <a:latin typeface="Consolas" panose="020B0609020204030204" pitchFamily="49" charset="0"/>
                  <a:cs typeface="Consolas" panose="020B0609020204030204" pitchFamily="49" charset="0"/>
                </a:rPr>
                <a:t>Butterfly</a:t>
              </a:r>
            </a:p>
          </p:txBody>
        </p:sp>
      </p:grpSp>
      <p:sp>
        <p:nvSpPr>
          <p:cNvPr id="6" name="Content Placeholder 2">
            <a:extLst>
              <a:ext uri="{FF2B5EF4-FFF2-40B4-BE49-F238E27FC236}">
                <a16:creationId xmlns:a16="http://schemas.microsoft.com/office/drawing/2014/main" id="{9429CC33-B134-BEF8-378A-382EE3CB1A47}"/>
              </a:ext>
            </a:extLst>
          </p:cNvPr>
          <p:cNvSpPr>
            <a:spLocks noGrp="1"/>
          </p:cNvSpPr>
          <p:nvPr>
            <p:ph idx="1"/>
          </p:nvPr>
        </p:nvSpPr>
        <p:spPr>
          <a:xfrm>
            <a:off x="5564185" y="794657"/>
            <a:ext cx="6627813" cy="6063343"/>
          </a:xfrm>
        </p:spPr>
        <p:txBody>
          <a:bodyPr>
            <a:normAutofit fontScale="92500" lnSpcReduction="10000"/>
          </a:bodyPr>
          <a:lstStyle/>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min_kmer_cov</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1]</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minimum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the minimum count for k-</a:t>
            </a:r>
            <a:r>
              <a:rPr lang="en-US" sz="1500" dirty="0" err="1">
                <a:solidFill>
                  <a:schemeClr val="bg1">
                    <a:lumMod val="75000"/>
                  </a:schemeClr>
                </a:solidFill>
                <a:latin typeface="Arial" panose="020B0604020202020204" pitchFamily="34" charset="0"/>
                <a:cs typeface="Arial" panose="020B0604020202020204" pitchFamily="34" charset="0"/>
              </a:rPr>
              <a:t>mers</a:t>
            </a:r>
            <a:r>
              <a:rPr lang="en-US" sz="1500" dirty="0">
                <a:solidFill>
                  <a:schemeClr val="bg1">
                    <a:lumMod val="75000"/>
                  </a:schemeClr>
                </a:solidFill>
                <a:latin typeface="Arial" panose="020B0604020202020204" pitchFamily="34" charset="0"/>
                <a:cs typeface="Arial" panose="020B0604020202020204" pitchFamily="34" charset="0"/>
              </a:rPr>
              <a:t> to be assembled (extended)</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1, 2, 4, 8, 16, 32 </a:t>
            </a:r>
            <a:r>
              <a:rPr lang="en-US" sz="1500" dirty="0">
                <a:solidFill>
                  <a:schemeClr val="tx1">
                    <a:lumMod val="50000"/>
                    <a:lumOff val="50000"/>
                  </a:schemeClr>
                </a:solidFill>
                <a:latin typeface="Arial" panose="020B0604020202020204" pitchFamily="34" charset="0"/>
                <a:cs typeface="Arial" panose="020B0604020202020204" pitchFamily="34" charset="0"/>
              </a:rPr>
              <a:t>[6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min_iso_ratio</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Inchworm</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the minimum fraction of average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(reads associated with the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between two contigs required for gluing them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0.005, 0.01, 0.05, 0.1 </a:t>
            </a:r>
            <a:r>
              <a:rPr lang="en-US" sz="1500" dirty="0">
                <a:solidFill>
                  <a:schemeClr val="tx1">
                    <a:lumMod val="50000"/>
                    <a:lumOff val="50000"/>
                  </a:schemeClr>
                </a:solidFill>
                <a:latin typeface="Arial" panose="020B0604020202020204" pitchFamily="34" charset="0"/>
                <a:cs typeface="Arial" panose="020B0604020202020204" pitchFamily="34" charset="0"/>
              </a:rPr>
              <a:t>[4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min_glue</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2]</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Arial" panose="020B0604020202020204" pitchFamily="34" charset="0"/>
                <a:cs typeface="Arial" panose="020B0604020202020204" pitchFamily="34" charset="0"/>
              </a:rPr>
              <a:t>minimum number of reads needed to glue two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500" dirty="0">
                <a:solidFill>
                  <a:schemeClr val="bg1">
                    <a:lumMod val="75000"/>
                  </a:schemeClr>
                </a:solidFill>
                <a:latin typeface="Arial" panose="020B0604020202020204" pitchFamily="34" charset="0"/>
                <a:cs typeface="Arial" panose="020B0604020202020204" pitchFamily="34" charset="0"/>
              </a:rPr>
              <a:t> contigs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1, 2, 4 </a:t>
            </a:r>
            <a:r>
              <a:rPr lang="en-US" sz="1500" dirty="0">
                <a:solidFill>
                  <a:schemeClr val="tx1">
                    <a:lumMod val="50000"/>
                    <a:lumOff val="50000"/>
                  </a:schemeClr>
                </a:solidFill>
                <a:latin typeface="Arial" panose="020B0604020202020204" pitchFamily="34" charset="0"/>
                <a:cs typeface="Arial" panose="020B0604020202020204" pitchFamily="34" charset="0"/>
              </a:rPr>
              <a:t>[3 values]</a:t>
            </a:r>
          </a:p>
          <a:p>
            <a:r>
              <a:rPr lang="en-US" sz="2000" dirty="0">
                <a:latin typeface="Consolas" panose="020B0609020204030204" pitchFamily="49" charset="0"/>
                <a:cs typeface="Consolas" panose="020B0609020204030204" pitchFamily="49" charset="0"/>
              </a:rPr>
              <a:t>--</a:t>
            </a:r>
            <a:r>
              <a:rPr lang="en-US" sz="2000" dirty="0" err="1">
                <a:latin typeface="Consolas" panose="020B0609020204030204" pitchFamily="49" charset="0"/>
                <a:cs typeface="Consolas" panose="020B0609020204030204" pitchFamily="49" charset="0"/>
              </a:rPr>
              <a:t>glue_factor</a:t>
            </a:r>
            <a:r>
              <a:rPr lang="en-US" sz="2000" dirty="0">
                <a:latin typeface="Arial" panose="020B0604020202020204" pitchFamily="34" charset="0"/>
                <a:cs typeface="Arial" panose="020B0604020202020204" pitchFamily="34" charset="0"/>
              </a:rPr>
              <a:t> [</a:t>
            </a:r>
            <a:r>
              <a:rPr lang="en-US" sz="1800" dirty="0">
                <a:latin typeface="Consolas" panose="020B0609020204030204" pitchFamily="49" charset="0"/>
                <a:cs typeface="Consolas" panose="020B0609020204030204" pitchFamily="49" charset="0"/>
              </a:rPr>
              <a:t>Chrysalis</a:t>
            </a:r>
            <a:r>
              <a:rPr lang="en-US" sz="2000" dirty="0">
                <a:latin typeface="Arial" panose="020B0604020202020204" pitchFamily="34" charset="0"/>
                <a:cs typeface="Arial" panose="020B0604020202020204" pitchFamily="34" charset="0"/>
              </a:rPr>
              <a:t>, default: 0.05]</a:t>
            </a:r>
            <a:r>
              <a:rPr lang="en-US" sz="2000" dirty="0">
                <a:solidFill>
                  <a:srgbClr val="FF0000"/>
                </a:solidFill>
                <a:latin typeface="Arial" panose="020B0604020202020204" pitchFamily="34" charset="0"/>
                <a:cs typeface="Arial" panose="020B0604020202020204" pitchFamily="34" charset="0"/>
              </a:rPr>
              <a:t>**</a:t>
            </a:r>
          </a:p>
          <a:p>
            <a:pPr lvl="1"/>
            <a:r>
              <a:rPr lang="en-US" sz="1500" dirty="0">
                <a:solidFill>
                  <a:schemeClr val="bg1">
                    <a:lumMod val="75000"/>
                  </a:schemeClr>
                </a:solidFill>
                <a:latin typeface="Consolas" panose="020B0609020204030204" pitchFamily="49" charset="0"/>
                <a:cs typeface="Consolas" panose="020B0609020204030204" pitchFamily="49" charset="0"/>
              </a:rPr>
              <a:t>--</a:t>
            </a:r>
            <a:r>
              <a:rPr lang="en-US" sz="1500" dirty="0" err="1">
                <a:solidFill>
                  <a:schemeClr val="bg1">
                    <a:lumMod val="75000"/>
                  </a:schemeClr>
                </a:solidFill>
                <a:latin typeface="Consolas" panose="020B0609020204030204" pitchFamily="49" charset="0"/>
                <a:cs typeface="Consolas" panose="020B0609020204030204" pitchFamily="49" charset="0"/>
              </a:rPr>
              <a:t>glue_factor</a:t>
            </a:r>
            <a:r>
              <a:rPr lang="en-US" sz="1500" dirty="0">
                <a:solidFill>
                  <a:schemeClr val="bg1">
                    <a:lumMod val="75000"/>
                  </a:schemeClr>
                </a:solidFill>
                <a:latin typeface="Consolas" panose="020B0609020204030204" pitchFamily="49" charset="0"/>
                <a:cs typeface="Consolas" panose="020B0609020204030204" pitchFamily="49" charset="0"/>
              </a:rPr>
              <a:t> </a:t>
            </a:r>
            <a:r>
              <a:rPr lang="en-US" sz="1500" dirty="0">
                <a:solidFill>
                  <a:schemeClr val="bg1">
                    <a:lumMod val="75000"/>
                  </a:schemeClr>
                </a:solidFill>
                <a:latin typeface="Arial" panose="020B0604020202020204" pitchFamily="34" charset="0"/>
                <a:cs typeface="Arial" panose="020B0604020202020204" pitchFamily="34" charset="0"/>
              </a:rPr>
              <a:t>increases the </a:t>
            </a:r>
            <a:r>
              <a:rPr lang="en-US" sz="1500" dirty="0">
                <a:solidFill>
                  <a:schemeClr val="bg1">
                    <a:lumMod val="75000"/>
                  </a:schemeClr>
                </a:solidFill>
                <a:latin typeface="Consolas" panose="020B0609020204030204" pitchFamily="49" charset="0"/>
                <a:cs typeface="Consolas" panose="020B0609020204030204" pitchFamily="49" charset="0"/>
              </a:rPr>
              <a:t>--</a:t>
            </a:r>
            <a:r>
              <a:rPr lang="en-US" sz="1500" dirty="0" err="1">
                <a:solidFill>
                  <a:schemeClr val="bg1">
                    <a:lumMod val="75000"/>
                  </a:schemeClr>
                </a:solidFill>
                <a:latin typeface="Consolas" panose="020B0609020204030204" pitchFamily="49" charset="0"/>
                <a:cs typeface="Consolas" panose="020B0609020204030204" pitchFamily="49" charset="0"/>
              </a:rPr>
              <a:t>min_glue</a:t>
            </a:r>
            <a:r>
              <a:rPr lang="en-US" sz="1500" dirty="0">
                <a:solidFill>
                  <a:schemeClr val="bg1">
                    <a:lumMod val="75000"/>
                  </a:schemeClr>
                </a:solidFill>
                <a:latin typeface="Arial" panose="020B0604020202020204" pitchFamily="34" charset="0"/>
                <a:cs typeface="Arial" panose="020B0604020202020204" pitchFamily="34" charset="0"/>
              </a:rPr>
              <a:t> value on an </a:t>
            </a:r>
            <a:r>
              <a:rPr lang="en-US" sz="1500" dirty="0">
                <a:solidFill>
                  <a:schemeClr val="bg1">
                    <a:lumMod val="75000"/>
                  </a:schemeClr>
                </a:solidFill>
                <a:latin typeface="Consolas" panose="020B0609020204030204" pitchFamily="49" charset="0"/>
                <a:cs typeface="Consolas" panose="020B0609020204030204" pitchFamily="49" charset="0"/>
              </a:rPr>
              <a:t>Inchworm</a:t>
            </a:r>
            <a:r>
              <a:rPr lang="en-US" sz="1500" dirty="0">
                <a:solidFill>
                  <a:schemeClr val="bg1">
                    <a:lumMod val="75000"/>
                  </a:schemeClr>
                </a:solidFill>
                <a:latin typeface="Arial" panose="020B0604020202020204" pitchFamily="34" charset="0"/>
                <a:cs typeface="Arial" panose="020B0604020202020204" pitchFamily="34" charset="0"/>
              </a:rPr>
              <a:t> contig-pair basis such that it decreases or increases the support required to glue the pair based on each one’s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a:t>
            </a:r>
          </a:p>
          <a:p>
            <a:pPr lvl="1"/>
            <a:r>
              <a:rPr lang="en-US" sz="1500" dirty="0">
                <a:solidFill>
                  <a:schemeClr val="bg1">
                    <a:lumMod val="75000"/>
                  </a:schemeClr>
                </a:solidFill>
                <a:latin typeface="Arial" panose="020B0604020202020204" pitchFamily="34" charset="0"/>
                <a:cs typeface="Arial" panose="020B0604020202020204" pitchFamily="34" charset="0"/>
              </a:rPr>
              <a:t>by default, more highly expressed contigs (higher k-</a:t>
            </a:r>
            <a:r>
              <a:rPr lang="en-US" sz="1500" dirty="0" err="1">
                <a:solidFill>
                  <a:schemeClr val="bg1">
                    <a:lumMod val="75000"/>
                  </a:schemeClr>
                </a:solidFill>
                <a:latin typeface="Arial" panose="020B0604020202020204" pitchFamily="34" charset="0"/>
                <a:cs typeface="Arial" panose="020B0604020202020204" pitchFamily="34" charset="0"/>
              </a:rPr>
              <a:t>mer</a:t>
            </a:r>
            <a:r>
              <a:rPr lang="en-US" sz="1500" dirty="0">
                <a:solidFill>
                  <a:schemeClr val="bg1">
                    <a:lumMod val="75000"/>
                  </a:schemeClr>
                </a:solidFill>
                <a:latin typeface="Arial" panose="020B0604020202020204" pitchFamily="34" charset="0"/>
                <a:cs typeface="Arial" panose="020B0604020202020204" pitchFamily="34" charset="0"/>
              </a:rPr>
              <a:t> coverage) must have more evidence (reads) to be glued together</a:t>
            </a:r>
          </a:p>
          <a:p>
            <a:pPr lvl="1"/>
            <a:r>
              <a:rPr lang="en-US" sz="1500" dirty="0">
                <a:latin typeface="Arial" panose="020B0604020202020204" pitchFamily="34" charset="0"/>
                <a:cs typeface="Arial" panose="020B0604020202020204" pitchFamily="34" charset="0"/>
              </a:rPr>
              <a:t>values tested: </a:t>
            </a:r>
            <a:r>
              <a:rPr lang="en-US" sz="1500" dirty="0">
                <a:solidFill>
                  <a:srgbClr val="FF0000"/>
                </a:solidFill>
                <a:latin typeface="Arial" panose="020B0604020202020204" pitchFamily="34" charset="0"/>
                <a:cs typeface="Arial" panose="020B0604020202020204" pitchFamily="34" charset="0"/>
              </a:rPr>
              <a:t>0.005, 0.01, 0.05, 0.1 </a:t>
            </a:r>
            <a:r>
              <a:rPr lang="en-US" sz="1500" dirty="0">
                <a:solidFill>
                  <a:schemeClr val="tx1">
                    <a:lumMod val="50000"/>
                    <a:lumOff val="50000"/>
                  </a:schemeClr>
                </a:solidFill>
                <a:latin typeface="Arial" panose="020B0604020202020204" pitchFamily="34" charset="0"/>
                <a:cs typeface="Arial" panose="020B0604020202020204" pitchFamily="34" charset="0"/>
              </a:rPr>
              <a:t>[4 values]</a:t>
            </a:r>
          </a:p>
          <a:p>
            <a:r>
              <a:rPr lang="en-US" sz="1900" dirty="0">
                <a:latin typeface="Arial" panose="020B0604020202020204" pitchFamily="34" charset="0"/>
                <a:cs typeface="Arial" panose="020B0604020202020204" pitchFamily="34" charset="0"/>
              </a:rPr>
              <a:t>Permutations:</a:t>
            </a:r>
            <a:r>
              <a:rPr lang="en-US" sz="1900" dirty="0">
                <a:solidFill>
                  <a:srgbClr val="FF0000"/>
                </a:solidFill>
                <a:latin typeface="Arial" panose="020B0604020202020204" pitchFamily="34" charset="0"/>
                <a:cs typeface="Arial" panose="020B0604020202020204" pitchFamily="34" charset="0"/>
              </a:rPr>
              <a:t> 6 × 4 × 3 × 4 = 288</a:t>
            </a:r>
            <a:endParaRPr lang="en-US" sz="1900" dirty="0">
              <a:latin typeface="Arial" panose="020B0604020202020204" pitchFamily="34" charset="0"/>
              <a:cs typeface="Arial" panose="020B0604020202020204" pitchFamily="34" charset="0"/>
            </a:endParaRPr>
          </a:p>
          <a:p>
            <a:pPr lvl="1"/>
            <a:r>
              <a:rPr lang="en-US" sz="1500" dirty="0">
                <a:latin typeface="Arial" panose="020B0604020202020204" pitchFamily="34" charset="0"/>
                <a:cs typeface="Arial" panose="020B0604020202020204" pitchFamily="34" charset="0"/>
              </a:rPr>
              <a:t>Once for </a:t>
            </a:r>
            <a:r>
              <a:rPr lang="en-US" sz="1500" dirty="0">
                <a:solidFill>
                  <a:srgbClr val="7030A0"/>
                </a:solidFill>
                <a:latin typeface="Consolas" panose="020B0609020204030204" pitchFamily="49" charset="0"/>
                <a:cs typeface="Consolas" panose="020B0609020204030204" pitchFamily="49" charset="0"/>
              </a:rPr>
              <a:t>Trinity</a:t>
            </a:r>
            <a:r>
              <a:rPr lang="en-US" sz="1500" dirty="0">
                <a:solidFill>
                  <a:srgbClr val="7030A0"/>
                </a:solidFill>
                <a:latin typeface="Arial" panose="020B0604020202020204" pitchFamily="34" charset="0"/>
                <a:cs typeface="Arial" panose="020B0604020202020204" pitchFamily="34" charset="0"/>
              </a:rPr>
              <a:t> GG</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quiescent</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p>
          <a:p>
            <a:pPr lvl="1"/>
            <a:r>
              <a:rPr lang="en-US" sz="1500" dirty="0">
                <a:latin typeface="Arial" panose="020B0604020202020204" pitchFamily="34" charset="0"/>
                <a:cs typeface="Arial" panose="020B0604020202020204" pitchFamily="34" charset="0"/>
              </a:rPr>
              <a:t>Once for </a:t>
            </a:r>
            <a:r>
              <a:rPr lang="en-US" sz="1600" dirty="0">
                <a:solidFill>
                  <a:srgbClr val="00B050"/>
                </a:solidFill>
                <a:latin typeface="Consolas" panose="020B0609020204030204" pitchFamily="49" charset="0"/>
                <a:cs typeface="Consolas" panose="020B0609020204030204" pitchFamily="49" charset="0"/>
              </a:rPr>
              <a:t>Trinity</a:t>
            </a:r>
            <a:r>
              <a:rPr lang="en-US" sz="1500" dirty="0">
                <a:solidFill>
                  <a:srgbClr val="00B050"/>
                </a:solidFill>
                <a:latin typeface="Arial" panose="020B0604020202020204" pitchFamily="34" charset="0"/>
                <a:cs typeface="Arial" panose="020B0604020202020204" pitchFamily="34" charset="0"/>
              </a:rPr>
              <a:t> GF</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quiescent</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pPr lvl="1"/>
            <a:r>
              <a:rPr lang="en-US" sz="1500" dirty="0">
                <a:latin typeface="Arial" panose="020B0604020202020204" pitchFamily="34" charset="0"/>
                <a:cs typeface="Arial" panose="020B0604020202020204" pitchFamily="34" charset="0"/>
              </a:rPr>
              <a:t>Once for </a:t>
            </a:r>
            <a:r>
              <a:rPr lang="en-US" sz="1600" dirty="0">
                <a:solidFill>
                  <a:srgbClr val="7030A0"/>
                </a:solidFill>
                <a:latin typeface="Consolas" panose="020B0609020204030204" pitchFamily="49" charset="0"/>
                <a:cs typeface="Consolas" panose="020B0609020204030204" pitchFamily="49" charset="0"/>
              </a:rPr>
              <a:t>Trinity</a:t>
            </a:r>
            <a:r>
              <a:rPr lang="en-US" sz="1500" dirty="0">
                <a:solidFill>
                  <a:srgbClr val="7030A0"/>
                </a:solidFill>
                <a:latin typeface="Arial" panose="020B0604020202020204" pitchFamily="34" charset="0"/>
                <a:cs typeface="Arial" panose="020B0604020202020204" pitchFamily="34" charset="0"/>
              </a:rPr>
              <a:t> GG</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G1</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#DONE</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pPr lvl="1"/>
            <a:r>
              <a:rPr lang="en-US" sz="1500" dirty="0">
                <a:latin typeface="Arial" panose="020B0604020202020204" pitchFamily="34" charset="0"/>
                <a:cs typeface="Arial" panose="020B0604020202020204" pitchFamily="34" charset="0"/>
              </a:rPr>
              <a:t>Once for </a:t>
            </a:r>
            <a:r>
              <a:rPr lang="en-US" sz="1600" dirty="0">
                <a:solidFill>
                  <a:srgbClr val="00B050"/>
                </a:solidFill>
                <a:latin typeface="Consolas" panose="020B0609020204030204" pitchFamily="49" charset="0"/>
                <a:cs typeface="Consolas" panose="020B0609020204030204" pitchFamily="49" charset="0"/>
              </a:rPr>
              <a:t>Trinity</a:t>
            </a:r>
            <a:r>
              <a:rPr lang="en-US" sz="1500" dirty="0">
                <a:solidFill>
                  <a:srgbClr val="00B050"/>
                </a:solidFill>
                <a:latin typeface="Arial" panose="020B0604020202020204" pitchFamily="34" charset="0"/>
                <a:cs typeface="Arial" panose="020B0604020202020204" pitchFamily="34" charset="0"/>
              </a:rPr>
              <a:t> GF</a:t>
            </a:r>
            <a:r>
              <a:rPr lang="en-US" sz="1500" dirty="0">
                <a:latin typeface="Arial" panose="020B0604020202020204" pitchFamily="34" charset="0"/>
                <a:cs typeface="Arial" panose="020B0604020202020204" pitchFamily="34" charset="0"/>
              </a:rPr>
              <a:t> with </a:t>
            </a:r>
            <a:r>
              <a:rPr lang="en-US" sz="1500" b="1" i="1" dirty="0">
                <a:latin typeface="Arial" panose="020B0604020202020204" pitchFamily="34" charset="0"/>
                <a:cs typeface="Arial" panose="020B0604020202020204" pitchFamily="34" charset="0"/>
              </a:rPr>
              <a:t>G1</a:t>
            </a:r>
            <a:r>
              <a:rPr lang="en-US" sz="1500" dirty="0">
                <a:latin typeface="Arial" panose="020B0604020202020204" pitchFamily="34" charset="0"/>
                <a:cs typeface="Arial" panose="020B0604020202020204" pitchFamily="34" charset="0"/>
              </a:rPr>
              <a:t> 4tU-seq data: 288   </a:t>
            </a:r>
            <a:r>
              <a:rPr lang="en-US" sz="1500" dirty="0">
                <a:solidFill>
                  <a:schemeClr val="bg1">
                    <a:lumMod val="75000"/>
                  </a:schemeClr>
                </a:solidFill>
                <a:latin typeface="Consolas" panose="020B0609020204030204" pitchFamily="49" charset="0"/>
                <a:cs typeface="Consolas" panose="020B0609020204030204" pitchFamily="49" charset="0"/>
              </a:rPr>
              <a:t>#INPROGRESS</a:t>
            </a:r>
            <a:r>
              <a:rPr lang="en-US" sz="1500" baseline="30000" dirty="0">
                <a:solidFill>
                  <a:schemeClr val="bg1">
                    <a:lumMod val="75000"/>
                  </a:schemeClr>
                </a:solidFill>
                <a:latin typeface="Consolas" panose="020B0609020204030204" pitchFamily="49" charset="0"/>
                <a:cs typeface="Consolas" panose="020B0609020204030204" pitchFamily="49" charset="0"/>
              </a:rPr>
              <a:t>‡</a:t>
            </a:r>
            <a:endParaRPr lang="en-US" sz="1500" dirty="0">
              <a:solidFill>
                <a:schemeClr val="bg1">
                  <a:lumMod val="75000"/>
                </a:schemeClr>
              </a:solidFill>
              <a:latin typeface="Consolas" panose="020B0609020204030204" pitchFamily="49" charset="0"/>
              <a:cs typeface="Consolas" panose="020B0609020204030204" pitchFamily="49" charset="0"/>
            </a:endParaRPr>
          </a:p>
          <a:p>
            <a:r>
              <a:rPr lang="en-US" sz="1900" dirty="0">
                <a:latin typeface="Arial" panose="020B0604020202020204" pitchFamily="34" charset="0"/>
                <a:cs typeface="Arial" panose="020B0604020202020204" pitchFamily="34" charset="0"/>
              </a:rPr>
              <a:t>Assemblies to evaluate: </a:t>
            </a:r>
            <a:r>
              <a:rPr lang="en-US" sz="1900" dirty="0">
                <a:solidFill>
                  <a:srgbClr val="FF0000"/>
                </a:solidFill>
                <a:latin typeface="Arial" panose="020B0604020202020204" pitchFamily="34" charset="0"/>
                <a:cs typeface="Arial" panose="020B0604020202020204" pitchFamily="34" charset="0"/>
              </a:rPr>
              <a:t>288 × 4 = 1,152</a:t>
            </a:r>
            <a:endParaRPr lang="en-US" sz="19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5779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3" end="3"/>
                                            </p:txEl>
                                          </p:spTgt>
                                        </p:tgtEl>
                                        <p:attrNameLst>
                                          <p:attrName>style.visibility</p:attrName>
                                        </p:attrNameLst>
                                      </p:cBhvr>
                                      <p:to>
                                        <p:strVal val="visible"/>
                                      </p:to>
                                    </p:set>
                                    <p:animEffect transition="in" filter="fade">
                                      <p:cBhvr>
                                        <p:cTn id="20" dur="500"/>
                                        <p:tgtEl>
                                          <p:spTgt spid="6">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xEl>
                                              <p:pRg st="5" end="5"/>
                                            </p:txEl>
                                          </p:spTgt>
                                        </p:tgtEl>
                                        <p:attrNameLst>
                                          <p:attrName>style.visibility</p:attrName>
                                        </p:attrNameLst>
                                      </p:cBhvr>
                                      <p:to>
                                        <p:strVal val="visible"/>
                                      </p:to>
                                    </p:set>
                                    <p:animEffect transition="in" filter="fade">
                                      <p:cBhvr>
                                        <p:cTn id="28" dur="500"/>
                                        <p:tgtEl>
                                          <p:spTgt spid="6">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animEffect transition="in" filter="fade">
                                      <p:cBhvr>
                                        <p:cTn id="33" dur="500"/>
                                        <p:tgtEl>
                                          <p:spTgt spid="6">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6">
                                            <p:txEl>
                                              <p:pRg st="7" end="7"/>
                                            </p:txEl>
                                          </p:spTgt>
                                        </p:tgtEl>
                                        <p:attrNameLst>
                                          <p:attrName>style.visibility</p:attrName>
                                        </p:attrNameLst>
                                      </p:cBhvr>
                                      <p:to>
                                        <p:strVal val="visible"/>
                                      </p:to>
                                    </p:set>
                                    <p:animEffect transition="in" filter="fade">
                                      <p:cBhvr>
                                        <p:cTn id="36" dur="500"/>
                                        <p:tgtEl>
                                          <p:spTgt spid="6">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animEffect transition="in" filter="fade">
                                      <p:cBhvr>
                                        <p:cTn id="41" dur="500"/>
                                        <p:tgtEl>
                                          <p:spTgt spid="6">
                                            <p:txEl>
                                              <p:pRg st="8" end="8"/>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6">
                                            <p:txEl>
                                              <p:pRg st="9" end="9"/>
                                            </p:txEl>
                                          </p:spTgt>
                                        </p:tgtEl>
                                        <p:attrNameLst>
                                          <p:attrName>style.visibility</p:attrName>
                                        </p:attrNameLst>
                                      </p:cBhvr>
                                      <p:to>
                                        <p:strVal val="visible"/>
                                      </p:to>
                                    </p:set>
                                    <p:animEffect transition="in" filter="fade">
                                      <p:cBhvr>
                                        <p:cTn id="46" dur="500"/>
                                        <p:tgtEl>
                                          <p:spTgt spid="6">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6">
                                            <p:txEl>
                                              <p:pRg st="10" end="10"/>
                                            </p:txEl>
                                          </p:spTgt>
                                        </p:tgtEl>
                                        <p:attrNameLst>
                                          <p:attrName>style.visibility</p:attrName>
                                        </p:attrNameLst>
                                      </p:cBhvr>
                                      <p:to>
                                        <p:strVal val="visible"/>
                                      </p:to>
                                    </p:set>
                                    <p:animEffect transition="in" filter="fade">
                                      <p:cBhvr>
                                        <p:cTn id="49" dur="500"/>
                                        <p:tgtEl>
                                          <p:spTgt spid="6">
                                            <p:txEl>
                                              <p:pRg st="10" end="10"/>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6">
                                            <p:txEl>
                                              <p:pRg st="11" end="11"/>
                                            </p:txEl>
                                          </p:spTgt>
                                        </p:tgtEl>
                                        <p:attrNameLst>
                                          <p:attrName>style.visibility</p:attrName>
                                        </p:attrNameLst>
                                      </p:cBhvr>
                                      <p:to>
                                        <p:strVal val="visible"/>
                                      </p:to>
                                    </p:set>
                                    <p:animEffect transition="in" filter="fade">
                                      <p:cBhvr>
                                        <p:cTn id="52" dur="500"/>
                                        <p:tgtEl>
                                          <p:spTgt spid="6">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2" end="12"/>
                                            </p:txEl>
                                          </p:spTgt>
                                        </p:tgtEl>
                                        <p:attrNameLst>
                                          <p:attrName>style.visibility</p:attrName>
                                        </p:attrNameLst>
                                      </p:cBhvr>
                                      <p:to>
                                        <p:strVal val="visible"/>
                                      </p:to>
                                    </p:set>
                                    <p:animEffect transition="in" filter="fade">
                                      <p:cBhvr>
                                        <p:cTn id="57" dur="500"/>
                                        <p:tgtEl>
                                          <p:spTgt spid="6">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13" end="13"/>
                                            </p:txEl>
                                          </p:spTgt>
                                        </p:tgtEl>
                                        <p:attrNameLst>
                                          <p:attrName>style.visibility</p:attrName>
                                        </p:attrNameLst>
                                      </p:cBhvr>
                                      <p:to>
                                        <p:strVal val="visible"/>
                                      </p:to>
                                    </p:set>
                                    <p:animEffect transition="in" filter="fade">
                                      <p:cBhvr>
                                        <p:cTn id="62" dur="500"/>
                                        <p:tgtEl>
                                          <p:spTgt spid="6">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14" end="14"/>
                                            </p:txEl>
                                          </p:spTgt>
                                        </p:tgtEl>
                                        <p:attrNameLst>
                                          <p:attrName>style.visibility</p:attrName>
                                        </p:attrNameLst>
                                      </p:cBhvr>
                                      <p:to>
                                        <p:strVal val="visible"/>
                                      </p:to>
                                    </p:set>
                                    <p:animEffect transition="in" filter="fade">
                                      <p:cBhvr>
                                        <p:cTn id="67" dur="500"/>
                                        <p:tgtEl>
                                          <p:spTgt spid="6">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3"/>
                                        </p:tgtEl>
                                        <p:attrNameLst>
                                          <p:attrName>style.visibility</p:attrName>
                                        </p:attrNameLst>
                                      </p:cBhvr>
                                      <p:to>
                                        <p:strVal val="visible"/>
                                      </p:to>
                                    </p:set>
                                    <p:animEffect transition="in" filter="fade">
                                      <p:cBhvr>
                                        <p:cTn id="72" dur="500"/>
                                        <p:tgtEl>
                                          <p:spTgt spid="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6">
                                            <p:txEl>
                                              <p:pRg st="15" end="15"/>
                                            </p:txEl>
                                          </p:spTgt>
                                        </p:tgtEl>
                                        <p:attrNameLst>
                                          <p:attrName>style.visibility</p:attrName>
                                        </p:attrNameLst>
                                      </p:cBhvr>
                                      <p:to>
                                        <p:strVal val="visible"/>
                                      </p:to>
                                    </p:set>
                                    <p:animEffect transition="in" filter="fade">
                                      <p:cBhvr>
                                        <p:cTn id="77" dur="500"/>
                                        <p:tgtEl>
                                          <p:spTgt spid="6">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6">
                                            <p:txEl>
                                              <p:pRg st="16" end="16"/>
                                            </p:txEl>
                                          </p:spTgt>
                                        </p:tgtEl>
                                        <p:attrNameLst>
                                          <p:attrName>style.visibility</p:attrName>
                                        </p:attrNameLst>
                                      </p:cBhvr>
                                      <p:to>
                                        <p:strVal val="visible"/>
                                      </p:to>
                                    </p:set>
                                    <p:animEffect transition="in" filter="fade">
                                      <p:cBhvr>
                                        <p:cTn id="82" dur="500"/>
                                        <p:tgtEl>
                                          <p:spTgt spid="6">
                                            <p:txEl>
                                              <p:pRg st="16" end="16"/>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6">
                                            <p:txEl>
                                              <p:pRg st="17" end="17"/>
                                            </p:txEl>
                                          </p:spTgt>
                                        </p:tgtEl>
                                        <p:attrNameLst>
                                          <p:attrName>style.visibility</p:attrName>
                                        </p:attrNameLst>
                                      </p:cBhvr>
                                      <p:to>
                                        <p:strVal val="visible"/>
                                      </p:to>
                                    </p:set>
                                    <p:animEffect transition="in" filter="fade">
                                      <p:cBhvr>
                                        <p:cTn id="87" dur="500"/>
                                        <p:tgtEl>
                                          <p:spTgt spid="6">
                                            <p:txEl>
                                              <p:pRg st="17" end="17"/>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3"/>
                                        </p:tgtEl>
                                      </p:cBhvr>
                                    </p:animEffect>
                                    <p:set>
                                      <p:cBhvr>
                                        <p:cTn id="92" dur="1" fill="hold">
                                          <p:stCondLst>
                                            <p:cond delay="499"/>
                                          </p:stCondLst>
                                        </p:cTn>
                                        <p:tgtEl>
                                          <p:spTgt spid="3"/>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6">
                                            <p:txEl>
                                              <p:pRg st="18" end="18"/>
                                            </p:txEl>
                                          </p:spTgt>
                                        </p:tgtEl>
                                        <p:attrNameLst>
                                          <p:attrName>style.visibility</p:attrName>
                                        </p:attrNameLst>
                                      </p:cBhvr>
                                      <p:to>
                                        <p:strVal val="visible"/>
                                      </p:to>
                                    </p:set>
                                    <p:animEffect transition="in" filter="fade">
                                      <p:cBhvr>
                                        <p:cTn id="97" dur="500"/>
                                        <p:tgtEl>
                                          <p:spTgt spid="6">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EE3907C-7C73-E094-B676-90C9BBFC07F3}"/>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Calculate and evaluate metrics that demonstrate the </a:t>
            </a:r>
            <a:r>
              <a:rPr lang="en-US" sz="2200" b="1" i="1" dirty="0">
                <a:solidFill>
                  <a:srgbClr val="FFC000"/>
                </a:solidFill>
                <a:latin typeface="Helvetica Neue" panose="02000503000000020004" pitchFamily="2" charset="0"/>
              </a:rPr>
              <a:t>completeness</a:t>
            </a:r>
            <a:r>
              <a:rPr lang="en-US" sz="2200" dirty="0">
                <a:solidFill>
                  <a:srgbClr val="737373"/>
                </a:solidFill>
                <a:latin typeface="Helvetica Neue" panose="02000503000000020004" pitchFamily="2" charset="0"/>
              </a:rPr>
              <a:t> and </a:t>
            </a:r>
            <a:r>
              <a:rPr lang="en-US" sz="2200" b="1" i="1" dirty="0">
                <a:solidFill>
                  <a:srgbClr val="92D050"/>
                </a:solidFill>
                <a:latin typeface="Helvetica Neue" panose="02000503000000020004" pitchFamily="2" charset="0"/>
              </a:rPr>
              <a:t>correctness</a:t>
            </a:r>
            <a:r>
              <a:rPr lang="en-US" sz="2200" dirty="0">
                <a:solidFill>
                  <a:srgbClr val="737373"/>
                </a:solidFill>
                <a:latin typeface="Helvetica Neue" panose="02000503000000020004" pitchFamily="2" charset="0"/>
              </a:rPr>
              <a:t> of the &gt;1,000 assembled transcriptomes: Maximize or minimize the following</a:t>
            </a:r>
            <a:endParaRPr lang="en-US" sz="2200" b="1" i="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 name="Content Placeholder 2">
            <a:extLst>
              <a:ext uri="{FF2B5EF4-FFF2-40B4-BE49-F238E27FC236}">
                <a16:creationId xmlns:a16="http://schemas.microsoft.com/office/drawing/2014/main" id="{D5EE46C4-6A6A-D857-3245-D5251E5DFD97}"/>
              </a:ext>
            </a:extLst>
          </p:cNvPr>
          <p:cNvSpPr>
            <a:spLocks noGrp="1"/>
          </p:cNvSpPr>
          <p:nvPr>
            <p:ph idx="1"/>
          </p:nvPr>
        </p:nvSpPr>
        <p:spPr>
          <a:xfrm>
            <a:off x="-2" y="794657"/>
            <a:ext cx="12181671" cy="6056415"/>
          </a:xfrm>
        </p:spPr>
        <p:txBody>
          <a:bodyPr>
            <a:normAutofit/>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Transcript* metrics calculated </a:t>
            </a:r>
            <a:r>
              <a:rPr lang="en-US" sz="2000" b="1" i="1" dirty="0">
                <a:solidFill>
                  <a:srgbClr val="FF0000"/>
                </a:solidFill>
                <a:effectLst/>
                <a:latin typeface="Arial" panose="020B0604020202020204" pitchFamily="34" charset="0"/>
                <a:cs typeface="Arial" panose="020B0604020202020204" pitchFamily="34" charset="0"/>
              </a:rPr>
              <a:t>without</a:t>
            </a:r>
            <a:r>
              <a:rPr lang="en-US" sz="2000" b="0" i="0" dirty="0">
                <a:effectLst/>
                <a:latin typeface="Arial" panose="020B0604020202020204" pitchFamily="34" charset="0"/>
                <a:cs typeface="Arial" panose="020B0604020202020204" pitchFamily="34" charset="0"/>
              </a:rPr>
              <a:t> alignment to a reference genome and </a:t>
            </a:r>
            <a:r>
              <a:rPr lang="en-US" sz="2000" b="1" i="1" dirty="0">
                <a:solidFill>
                  <a:srgbClr val="FF0000"/>
                </a:solidFill>
                <a:effectLst/>
                <a:latin typeface="Arial" panose="020B0604020202020204" pitchFamily="34" charset="0"/>
                <a:cs typeface="Arial" panose="020B0604020202020204" pitchFamily="34" charset="0"/>
              </a:rPr>
              <a:t>without</a:t>
            </a:r>
            <a:r>
              <a:rPr lang="en-US" sz="2000" b="1" i="1" dirty="0">
                <a:effectLst/>
                <a:latin typeface="Arial" panose="020B0604020202020204" pitchFamily="34" charset="0"/>
                <a:cs typeface="Arial" panose="020B0604020202020204" pitchFamily="34" charset="0"/>
              </a:rPr>
              <a:t> </a:t>
            </a:r>
            <a:r>
              <a:rPr lang="en-US" sz="2000" b="0" i="0" dirty="0">
                <a:effectLst/>
                <a:latin typeface="Arial" panose="020B0604020202020204" pitchFamily="34" charset="0"/>
                <a:cs typeface="Arial" panose="020B0604020202020204" pitchFamily="34" charset="0"/>
              </a:rPr>
              <a:t>comparisons to a gene database**</a:t>
            </a:r>
          </a:p>
          <a:p>
            <a:pPr lvl="1"/>
            <a:r>
              <a:rPr lang="en-US" sz="1200" b="1" i="1" dirty="0">
                <a:latin typeface="Arial" panose="020B0604020202020204" pitchFamily="34" charset="0"/>
                <a:cs typeface="Arial" panose="020B0604020202020204" pitchFamily="34" charset="0"/>
              </a:rPr>
              <a:t>No. transcripts assembled</a:t>
            </a:r>
          </a:p>
          <a:p>
            <a:pPr lvl="1"/>
            <a:r>
              <a:rPr lang="en-US" sz="1200" b="1" i="1" dirty="0">
                <a:latin typeface="Arial" panose="020B0604020202020204" pitchFamily="34" charset="0"/>
                <a:cs typeface="Arial" panose="020B0604020202020204" pitchFamily="34" charset="0"/>
              </a:rPr>
              <a:t>Transcript length distribution</a:t>
            </a:r>
            <a:r>
              <a:rPr lang="en-US" sz="1200" dirty="0">
                <a:latin typeface="Arial" panose="020B0604020202020204" pitchFamily="34" charset="0"/>
                <a:cs typeface="Arial" panose="020B0604020202020204" pitchFamily="34" charset="0"/>
              </a:rPr>
              <a:t>, including percentiles, mean, median, max, etc.</a:t>
            </a:r>
          </a:p>
          <a:p>
            <a:pPr lvl="1"/>
            <a:r>
              <a:rPr lang="en-US" sz="1200" b="1" i="1" dirty="0">
                <a:latin typeface="Arial" panose="020B0604020202020204" pitchFamily="34" charset="0"/>
                <a:cs typeface="Arial" panose="020B0604020202020204" pitchFamily="34" charset="0"/>
              </a:rPr>
              <a:t>No. transcripts &gt; 500 bp</a:t>
            </a:r>
          </a:p>
          <a:p>
            <a:pPr lvl="1"/>
            <a:r>
              <a:rPr lang="en-US" sz="1200" b="1" i="1" dirty="0">
                <a:effectLst/>
                <a:latin typeface="Arial" panose="020B0604020202020204" pitchFamily="34" charset="0"/>
                <a:cs typeface="Arial" panose="020B0604020202020204" pitchFamily="34" charset="0"/>
              </a:rPr>
              <a:t>Transcript N50</a:t>
            </a:r>
            <a:r>
              <a:rPr lang="en-US" sz="1200" b="0" i="0" dirty="0">
                <a:effectLst/>
                <a:latin typeface="Arial" panose="020B0604020202020204" pitchFamily="34" charset="0"/>
                <a:cs typeface="Arial" panose="020B0604020202020204" pitchFamily="34" charset="0"/>
              </a:rPr>
              <a:t>: A length </a:t>
            </a:r>
            <a:r>
              <a:rPr lang="en-US" sz="1200" b="0" i="1" dirty="0">
                <a:effectLst/>
                <a:latin typeface="Arial" panose="020B0604020202020204" pitchFamily="34" charset="0"/>
                <a:cs typeface="Arial" panose="020B0604020202020204" pitchFamily="34" charset="0"/>
              </a:rPr>
              <a:t>N</a:t>
            </a:r>
            <a:r>
              <a:rPr lang="en-US" sz="1200" b="0" i="0" dirty="0">
                <a:effectLst/>
                <a:latin typeface="Arial" panose="020B0604020202020204" pitchFamily="34" charset="0"/>
                <a:cs typeface="Arial" panose="020B0604020202020204" pitchFamily="34" charset="0"/>
              </a:rPr>
              <a:t> such that ≥50% of transcript nucleotides are found in transcripts greater than or equal to this length </a:t>
            </a:r>
            <a:r>
              <a:rPr lang="en-US" sz="1200" b="0" i="1" dirty="0">
                <a:effectLst/>
                <a:latin typeface="Arial" panose="020B0604020202020204" pitchFamily="34" charset="0"/>
                <a:cs typeface="Arial" panose="020B0604020202020204" pitchFamily="34" charset="0"/>
              </a:rPr>
              <a:t>(</a:t>
            </a:r>
            <a:r>
              <a:rPr lang="en-US" sz="1200" i="1" dirty="0">
                <a:latin typeface="Arial" panose="020B0604020202020204" pitchFamily="34" charset="0"/>
                <a:cs typeface="Arial" panose="020B0604020202020204" pitchFamily="34" charset="0"/>
              </a:rPr>
              <a:t>i.e., at least half of all assembled bases are in transcripts of at least the N50 length value)</a:t>
            </a:r>
          </a:p>
          <a:p>
            <a:r>
              <a:rPr lang="en-US" sz="2000" b="0" i="0" dirty="0">
                <a:effectLst/>
                <a:latin typeface="Arial" panose="020B0604020202020204" pitchFamily="34" charset="0"/>
                <a:cs typeface="Arial" panose="020B0604020202020204" pitchFamily="34" charset="0"/>
              </a:rPr>
              <a:t>Metrics calculated </a:t>
            </a:r>
            <a:r>
              <a:rPr lang="en-US" sz="2000" b="1" i="1" dirty="0">
                <a:solidFill>
                  <a:srgbClr val="00B050"/>
                </a:solidFill>
                <a:effectLst/>
                <a:latin typeface="Arial" panose="020B0604020202020204" pitchFamily="34" charset="0"/>
                <a:cs typeface="Arial" panose="020B0604020202020204" pitchFamily="34" charset="0"/>
              </a:rPr>
              <a:t>with</a:t>
            </a:r>
            <a:r>
              <a:rPr lang="en-US" sz="2000" b="0" i="0" dirty="0">
                <a:effectLst/>
                <a:latin typeface="Arial" panose="020B0604020202020204" pitchFamily="34" charset="0"/>
                <a:cs typeface="Arial" panose="020B0604020202020204" pitchFamily="34" charset="0"/>
              </a:rPr>
              <a:t> alignment information (i.e., alignment to the </a:t>
            </a:r>
            <a:r>
              <a:rPr lang="en-US" sz="2000" dirty="0">
                <a:latin typeface="Arial" panose="020B0604020202020204" pitchFamily="34" charset="0"/>
                <a:cs typeface="Arial" panose="020B0604020202020204" pitchFamily="34" charset="0"/>
              </a:rPr>
              <a:t>most recent official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S288c genome assembly, R64) but </a:t>
            </a:r>
            <a:r>
              <a:rPr lang="en-US" sz="2000" b="1" i="1" dirty="0">
                <a:solidFill>
                  <a:srgbClr val="FF0000"/>
                </a:solidFill>
                <a:latin typeface="Arial" panose="020B0604020202020204" pitchFamily="34" charset="0"/>
                <a:cs typeface="Arial" panose="020B0604020202020204" pitchFamily="34" charset="0"/>
              </a:rPr>
              <a:t>without</a:t>
            </a:r>
            <a:r>
              <a:rPr lang="en-US" sz="2000" dirty="0">
                <a:latin typeface="Arial" panose="020B0604020202020204" pitchFamily="34" charset="0"/>
                <a:cs typeface="Arial" panose="020B0604020202020204" pitchFamily="34" charset="0"/>
              </a:rPr>
              <a:t> comparisons to a gene database</a:t>
            </a:r>
            <a:endParaRPr lang="en-US" sz="2000" b="0" i="0" dirty="0">
              <a:effectLst/>
              <a:latin typeface="Arial" panose="020B0604020202020204" pitchFamily="34" charset="0"/>
              <a:cs typeface="Arial" panose="020B0604020202020204" pitchFamily="34" charset="0"/>
            </a:endParaRPr>
          </a:p>
          <a:p>
            <a:pPr lvl="1"/>
            <a:r>
              <a:rPr lang="en-US" sz="1200" b="1" i="1" dirty="0">
                <a:latin typeface="Arial" panose="020B0604020202020204" pitchFamily="34" charset="0"/>
                <a:cs typeface="Arial" panose="020B0604020202020204" pitchFamily="34" charset="0"/>
              </a:rPr>
              <a:t>No. transcripts aligned</a:t>
            </a:r>
          </a:p>
          <a:p>
            <a:pPr lvl="1"/>
            <a:r>
              <a:rPr lang="en-US" sz="1200" b="1" i="1" dirty="0">
                <a:latin typeface="Arial" panose="020B0604020202020204" pitchFamily="34" charset="0"/>
                <a:cs typeface="Arial" panose="020B0604020202020204" pitchFamily="34" charset="0"/>
              </a:rPr>
              <a:t>No. transcripts uniquely aligned</a:t>
            </a:r>
          </a:p>
          <a:p>
            <a:pPr lvl="1"/>
            <a:r>
              <a:rPr lang="en-US" sz="1200" b="1" i="1" dirty="0">
                <a:effectLst/>
                <a:latin typeface="Arial" panose="020B0604020202020204" pitchFamily="34" charset="0"/>
                <a:cs typeface="Arial" panose="020B0604020202020204" pitchFamily="34" charset="0"/>
              </a:rPr>
              <a:t>No. tran</a:t>
            </a:r>
            <a:r>
              <a:rPr lang="en-US" sz="1200" b="1" i="1" dirty="0">
                <a:latin typeface="Arial" panose="020B0604020202020204" pitchFamily="34" charset="0"/>
                <a:cs typeface="Arial" panose="020B0604020202020204" pitchFamily="34" charset="0"/>
              </a:rPr>
              <a:t>scripts unaligned</a:t>
            </a:r>
          </a:p>
          <a:p>
            <a:r>
              <a:rPr lang="en-US" sz="2000" b="0" i="0" dirty="0">
                <a:effectLst/>
                <a:latin typeface="Arial" panose="020B0604020202020204" pitchFamily="34" charset="0"/>
                <a:cs typeface="Arial" panose="020B0604020202020204" pitchFamily="34" charset="0"/>
              </a:rPr>
              <a:t>Metrics calculated </a:t>
            </a:r>
            <a:r>
              <a:rPr lang="en-US" sz="2000" b="1" i="1" dirty="0">
                <a:solidFill>
                  <a:srgbClr val="00B050"/>
                </a:solidFill>
                <a:latin typeface="Arial" panose="020B0604020202020204" pitchFamily="34" charset="0"/>
                <a:cs typeface="Arial" panose="020B0604020202020204" pitchFamily="34" charset="0"/>
              </a:rPr>
              <a:t>with</a:t>
            </a:r>
            <a:r>
              <a:rPr lang="en-US" sz="2000" dirty="0">
                <a:latin typeface="Arial" panose="020B0604020202020204" pitchFamily="34" charset="0"/>
                <a:cs typeface="Arial" panose="020B0604020202020204" pitchFamily="34" charset="0"/>
              </a:rPr>
              <a:t> alignment information and </a:t>
            </a:r>
            <a:r>
              <a:rPr lang="en-US" sz="2000" b="1" i="1" dirty="0">
                <a:solidFill>
                  <a:srgbClr val="00B050"/>
                </a:solidFill>
                <a:latin typeface="Arial" panose="020B0604020202020204" pitchFamily="34" charset="0"/>
                <a:cs typeface="Arial" panose="020B0604020202020204" pitchFamily="34" charset="0"/>
              </a:rPr>
              <a:t>with</a:t>
            </a:r>
            <a:r>
              <a:rPr lang="en-US" sz="2000" dirty="0">
                <a:latin typeface="Arial" panose="020B0604020202020204" pitchFamily="34" charset="0"/>
                <a:cs typeface="Arial" panose="020B0604020202020204" pitchFamily="34" charset="0"/>
              </a:rPr>
              <a:t> comparisons to a gene database</a:t>
            </a:r>
          </a:p>
          <a:p>
            <a:pPr lvl="1"/>
            <a:r>
              <a:rPr lang="en-US" sz="1600" dirty="0">
                <a:latin typeface="Arial" panose="020B0604020202020204" pitchFamily="34" charset="0"/>
                <a:cs typeface="Arial" panose="020B0604020202020204" pitchFamily="34" charset="0"/>
              </a:rPr>
              <a:t>Sensitivity (a.k.a., recall): Measurements of </a:t>
            </a:r>
            <a:r>
              <a:rPr lang="en-US" sz="1600" b="1" i="1" dirty="0">
                <a:solidFill>
                  <a:srgbClr val="FFC000"/>
                </a:solidFill>
                <a:latin typeface="Arial" panose="020B0604020202020204" pitchFamily="34" charset="0"/>
                <a:cs typeface="Arial" panose="020B0604020202020204" pitchFamily="34" charset="0"/>
              </a:rPr>
              <a:t>assembly completeness</a:t>
            </a:r>
            <a:endParaRPr lang="en-US" sz="1600" dirty="0">
              <a:solidFill>
                <a:srgbClr val="FFC000"/>
              </a:solidFill>
              <a:latin typeface="Arial" panose="020B0604020202020204" pitchFamily="34" charset="0"/>
              <a:cs typeface="Arial" panose="020B0604020202020204" pitchFamily="34" charset="0"/>
            </a:endParaRPr>
          </a:p>
          <a:p>
            <a:pPr lvl="2"/>
            <a:r>
              <a:rPr lang="en-US" sz="1200" b="1" i="1" dirty="0">
                <a:latin typeface="Arial" panose="020B0604020202020204" pitchFamily="34" charset="0"/>
                <a:cs typeface="Arial" panose="020B0604020202020204" pitchFamily="34" charset="0"/>
              </a:rPr>
              <a:t>Database coverage</a:t>
            </a:r>
            <a:r>
              <a:rPr lang="en-US" sz="1200" dirty="0">
                <a:latin typeface="Arial" panose="020B0604020202020204" pitchFamily="34" charset="0"/>
                <a:cs typeface="Arial" panose="020B0604020202020204" pitchFamily="34" charset="0"/>
              </a:rPr>
              <a:t>: No. bases covered by all transcripts ÷ length of database isoforms</a:t>
            </a:r>
          </a:p>
          <a:p>
            <a:pPr lvl="2"/>
            <a:r>
              <a:rPr lang="en-US" sz="1200" b="1" i="1" dirty="0">
                <a:latin typeface="Arial" panose="020B0604020202020204" pitchFamily="34" charset="0"/>
                <a:cs typeface="Arial" panose="020B0604020202020204" pitchFamily="34" charset="0"/>
              </a:rPr>
              <a:t>x% assembled isoforms</a:t>
            </a:r>
            <a:r>
              <a:rPr lang="en-US" sz="1200" dirty="0">
                <a:latin typeface="Arial" panose="020B0604020202020204" pitchFamily="34" charset="0"/>
                <a:cs typeface="Arial" panose="020B0604020202020204" pitchFamily="34" charset="0"/>
              </a:rPr>
              <a:t>: No. database isoforms that have at least </a:t>
            </a:r>
            <a:r>
              <a:rPr lang="en-US" sz="1200" i="1" dirty="0">
                <a:latin typeface="Arial" panose="020B0604020202020204" pitchFamily="34" charset="0"/>
                <a:cs typeface="Arial" panose="020B0604020202020204" pitchFamily="34" charset="0"/>
              </a:rPr>
              <a:t>x%</a:t>
            </a:r>
            <a:r>
              <a:rPr lang="en-US" sz="1200" dirty="0">
                <a:latin typeface="Arial" panose="020B0604020202020204" pitchFamily="34" charset="0"/>
                <a:cs typeface="Arial" panose="020B0604020202020204" pitchFamily="34" charset="0"/>
              </a:rPr>
              <a:t> captured by a single transcript (50%, 95%)</a:t>
            </a:r>
          </a:p>
          <a:p>
            <a:pPr lvl="2"/>
            <a:r>
              <a:rPr lang="en-US" sz="1200" b="1" i="1" dirty="0">
                <a:latin typeface="Arial" panose="020B0604020202020204" pitchFamily="34" charset="0"/>
                <a:cs typeface="Arial" panose="020B0604020202020204" pitchFamily="34" charset="0"/>
              </a:rPr>
              <a:t>Mean isoform assembly</a:t>
            </a:r>
            <a:r>
              <a:rPr lang="en-US" sz="1200" dirty="0">
                <a:latin typeface="Arial" panose="020B0604020202020204" pitchFamily="34" charset="0"/>
                <a:cs typeface="Arial" panose="020B0604020202020204" pitchFamily="34" charset="0"/>
              </a:rPr>
              <a:t>: Take the average of </a:t>
            </a:r>
            <a:r>
              <a:rPr lang="en-US" sz="1000" dirty="0">
                <a:latin typeface="Consolas" panose="020B0609020204030204" pitchFamily="49" charset="0"/>
                <a:cs typeface="Consolas" panose="020B0609020204030204" pitchFamily="49" charset="0"/>
              </a:rPr>
              <a:t>(largest no. of </a:t>
            </a:r>
            <a:r>
              <a:rPr lang="en-US" sz="1000" dirty="0" err="1">
                <a:latin typeface="Consolas" panose="020B0609020204030204" pitchFamily="49" charset="0"/>
                <a:cs typeface="Consolas" panose="020B0609020204030204" pitchFamily="49" charset="0"/>
              </a:rPr>
              <a:t>isoform</a:t>
            </a:r>
            <a:r>
              <a:rPr lang="en-US" sz="1000" baseline="-25000" dirty="0" err="1">
                <a:latin typeface="Consolas" panose="020B0609020204030204" pitchFamily="49" charset="0"/>
                <a:cs typeface="Consolas" panose="020B0609020204030204" pitchFamily="49" charset="0"/>
              </a:rPr>
              <a:t>n</a:t>
            </a:r>
            <a:r>
              <a:rPr lang="en-US" sz="1000" dirty="0">
                <a:latin typeface="Consolas" panose="020B0609020204030204" pitchFamily="49" charset="0"/>
                <a:cs typeface="Consolas" panose="020B0609020204030204" pitchFamily="49" charset="0"/>
              </a:rPr>
              <a:t> bases captured by a single transcript ÷ length </a:t>
            </a:r>
            <a:r>
              <a:rPr lang="en-US" sz="1000" dirty="0" err="1">
                <a:latin typeface="Consolas" panose="020B0609020204030204" pitchFamily="49" charset="0"/>
                <a:cs typeface="Consolas" panose="020B0609020204030204" pitchFamily="49" charset="0"/>
              </a:rPr>
              <a:t>isoform</a:t>
            </a:r>
            <a:r>
              <a:rPr lang="en-US" sz="1000" baseline="-25000" dirty="0" err="1">
                <a:latin typeface="Consolas" panose="020B0609020204030204" pitchFamily="49" charset="0"/>
                <a:cs typeface="Consolas" panose="020B0609020204030204" pitchFamily="49" charset="0"/>
              </a:rPr>
              <a:t>n</a:t>
            </a:r>
            <a:r>
              <a:rPr lang="en-US" sz="1000" dirty="0">
                <a:latin typeface="Consolas" panose="020B0609020204030204" pitchFamily="49" charset="0"/>
                <a:cs typeface="Consolas" panose="020B0609020204030204" pitchFamily="49" charset="0"/>
              </a:rPr>
              <a:t>)</a:t>
            </a:r>
            <a:endParaRPr lang="en-US" sz="1000" baseline="-25000" dirty="0">
              <a:latin typeface="Consolas" panose="020B0609020204030204" pitchFamily="49" charset="0"/>
              <a:cs typeface="Consolas" panose="020B0609020204030204" pitchFamily="49" charset="0"/>
            </a:endParaRPr>
          </a:p>
          <a:p>
            <a:pPr lvl="1"/>
            <a:r>
              <a:rPr lang="en-US" sz="1600" dirty="0">
                <a:latin typeface="Arial" panose="020B0604020202020204" pitchFamily="34" charset="0"/>
                <a:cs typeface="Arial" panose="020B0604020202020204" pitchFamily="34" charset="0"/>
              </a:rPr>
              <a:t>Specificity: Measurements of </a:t>
            </a:r>
            <a:r>
              <a:rPr lang="en-US" sz="1600" b="1" i="1" dirty="0">
                <a:solidFill>
                  <a:srgbClr val="92D050"/>
                </a:solidFill>
                <a:latin typeface="Arial" panose="020B0604020202020204" pitchFamily="34" charset="0"/>
                <a:cs typeface="Arial" panose="020B0604020202020204" pitchFamily="34" charset="0"/>
              </a:rPr>
              <a:t>assembly correctness</a:t>
            </a:r>
          </a:p>
          <a:p>
            <a:pPr lvl="2"/>
            <a:r>
              <a:rPr lang="en-US" sz="1200" b="1" i="1" dirty="0">
                <a:latin typeface="Arial" panose="020B0604020202020204" pitchFamily="34" charset="0"/>
                <a:cs typeface="Arial" panose="020B0604020202020204" pitchFamily="34" charset="0"/>
              </a:rPr>
              <a:t>Unannotated</a:t>
            </a:r>
            <a:r>
              <a:rPr lang="en-US" sz="1200" dirty="0">
                <a:latin typeface="Arial" panose="020B0604020202020204" pitchFamily="34" charset="0"/>
                <a:cs typeface="Arial" panose="020B0604020202020204" pitchFamily="34" charset="0"/>
              </a:rPr>
              <a:t>: No. transcripts that are unannotated—i.e., that do not cover any isoform in the gene database</a:t>
            </a:r>
          </a:p>
          <a:p>
            <a:pPr lvl="2"/>
            <a:r>
              <a:rPr lang="en-US" sz="1200" b="1" i="1" dirty="0">
                <a:latin typeface="Arial" panose="020B0604020202020204" pitchFamily="34" charset="0"/>
                <a:cs typeface="Arial" panose="020B0604020202020204" pitchFamily="34" charset="0"/>
              </a:rPr>
              <a:t>x% matched transcripts</a:t>
            </a:r>
            <a:r>
              <a:rPr lang="en-US" sz="1200" dirty="0">
                <a:latin typeface="Arial" panose="020B0604020202020204" pitchFamily="34" charset="0"/>
                <a:cs typeface="Arial" panose="020B0604020202020204" pitchFamily="34" charset="0"/>
              </a:rPr>
              <a:t>: No. transcripts that have at least </a:t>
            </a:r>
            <a:r>
              <a:rPr lang="en-US" sz="1200" i="1" dirty="0">
                <a:latin typeface="Arial" panose="020B0604020202020204" pitchFamily="34" charset="0"/>
                <a:cs typeface="Arial" panose="020B0604020202020204" pitchFamily="34" charset="0"/>
              </a:rPr>
              <a:t>x%</a:t>
            </a:r>
            <a:r>
              <a:rPr lang="en-US" sz="1200" dirty="0">
                <a:latin typeface="Arial" panose="020B0604020202020204" pitchFamily="34" charset="0"/>
                <a:cs typeface="Arial" panose="020B0604020202020204" pitchFamily="34" charset="0"/>
              </a:rPr>
              <a:t> covering a database isoform (50%, 95%)</a:t>
            </a:r>
          </a:p>
          <a:p>
            <a:pPr lvl="2"/>
            <a:r>
              <a:rPr lang="en-US" sz="1200" b="1" i="1" dirty="0">
                <a:latin typeface="Arial" panose="020B0604020202020204" pitchFamily="34" charset="0"/>
                <a:cs typeface="Arial" panose="020B0604020202020204" pitchFamily="34" charset="0"/>
              </a:rPr>
              <a:t>Mean fraction of transcript matched</a:t>
            </a:r>
            <a:r>
              <a:rPr lang="en-US" sz="1200" dirty="0">
                <a:latin typeface="Arial" panose="020B0604020202020204" pitchFamily="34" charset="0"/>
                <a:cs typeface="Arial" panose="020B0604020202020204" pitchFamily="34" charset="0"/>
              </a:rPr>
              <a:t>: Take the average of </a:t>
            </a:r>
            <a:r>
              <a:rPr lang="en-US" sz="1000" dirty="0">
                <a:latin typeface="Consolas" panose="020B0609020204030204" pitchFamily="49" charset="0"/>
                <a:cs typeface="Consolas" panose="020B0609020204030204" pitchFamily="49" charset="0"/>
              </a:rPr>
              <a:t>(no. </a:t>
            </a:r>
            <a:r>
              <a:rPr lang="en-US" sz="1000" dirty="0" err="1">
                <a:latin typeface="Consolas" panose="020B0609020204030204" pitchFamily="49" charset="0"/>
                <a:cs typeface="Consolas" panose="020B0609020204030204" pitchFamily="49" charset="0"/>
              </a:rPr>
              <a:t>transcript</a:t>
            </a:r>
            <a:r>
              <a:rPr lang="en-US" sz="1000" baseline="-25000" dirty="0" err="1">
                <a:latin typeface="Consolas" panose="020B0609020204030204" pitchFamily="49" charset="0"/>
                <a:cs typeface="Consolas" panose="020B0609020204030204" pitchFamily="49" charset="0"/>
              </a:rPr>
              <a:t>n</a:t>
            </a:r>
            <a:r>
              <a:rPr lang="en-US" sz="1000" dirty="0">
                <a:latin typeface="Consolas" panose="020B0609020204030204" pitchFamily="49" charset="0"/>
                <a:cs typeface="Consolas" panose="020B0609020204030204" pitchFamily="49" charset="0"/>
              </a:rPr>
              <a:t> bases covering database isoform(s) ÷ length </a:t>
            </a:r>
            <a:r>
              <a:rPr lang="en-US" sz="1000" dirty="0" err="1">
                <a:latin typeface="Consolas" panose="020B0609020204030204" pitchFamily="49" charset="0"/>
                <a:cs typeface="Consolas" panose="020B0609020204030204" pitchFamily="49" charset="0"/>
              </a:rPr>
              <a:t>transcript</a:t>
            </a:r>
            <a:r>
              <a:rPr lang="en-US" sz="1000" baseline="-25000" dirty="0" err="1">
                <a:latin typeface="Consolas" panose="020B0609020204030204" pitchFamily="49" charset="0"/>
                <a:cs typeface="Consolas" panose="020B0609020204030204" pitchFamily="49" charset="0"/>
              </a:rPr>
              <a:t>n</a:t>
            </a:r>
            <a:r>
              <a:rPr lang="en-US" sz="1000" dirty="0">
                <a:latin typeface="Consolas" panose="020B0609020204030204" pitchFamily="49" charset="0"/>
                <a:cs typeface="Consolas" panose="020B0609020204030204" pitchFamily="49" charset="0"/>
              </a:rPr>
              <a:t>)</a:t>
            </a:r>
          </a:p>
        </p:txBody>
      </p:sp>
      <p:sp>
        <p:nvSpPr>
          <p:cNvPr id="6" name="TextBox 5">
            <a:extLst>
              <a:ext uri="{FF2B5EF4-FFF2-40B4-BE49-F238E27FC236}">
                <a16:creationId xmlns:a16="http://schemas.microsoft.com/office/drawing/2014/main" id="{71FEBB88-C1B9-8EF3-4E36-89D2C4395408}"/>
              </a:ext>
            </a:extLst>
          </p:cNvPr>
          <p:cNvSpPr txBox="1"/>
          <p:nvPr/>
        </p:nvSpPr>
        <p:spPr>
          <a:xfrm>
            <a:off x="7375161" y="1163927"/>
            <a:ext cx="4806508" cy="715581"/>
          </a:xfrm>
          <a:prstGeom prst="rect">
            <a:avLst/>
          </a:prstGeom>
          <a:noFill/>
        </p:spPr>
        <p:txBody>
          <a:bodyPr wrap="square" rtlCol="0">
            <a:spAutoFit/>
          </a:bodyPr>
          <a:lstStyle/>
          <a:p>
            <a:pPr algn="r"/>
            <a:r>
              <a:rPr lang="en-US" sz="900" i="1" dirty="0">
                <a:solidFill>
                  <a:schemeClr val="bg1">
                    <a:lumMod val="50000"/>
                  </a:schemeClr>
                </a:solidFill>
                <a:latin typeface="Arial" panose="020B0604020202020204" pitchFamily="34" charset="0"/>
                <a:cs typeface="Arial" panose="020B0604020202020204" pitchFamily="34" charset="0"/>
              </a:rPr>
              <a:t>*Here, the term “transcript” is a synonym for “post-assembly contig;” thus, a “transcript” is an “assembled putative transcript” that remains to be validated</a:t>
            </a:r>
          </a:p>
          <a:p>
            <a:pPr algn="r"/>
            <a:endParaRPr lang="en-US" sz="450" i="1" dirty="0">
              <a:solidFill>
                <a:schemeClr val="bg1">
                  <a:lumMod val="50000"/>
                </a:schemeClr>
              </a:solidFill>
              <a:latin typeface="Arial" panose="020B0604020202020204" pitchFamily="34" charset="0"/>
              <a:cs typeface="Arial" panose="020B0604020202020204" pitchFamily="34" charset="0"/>
            </a:endParaRPr>
          </a:p>
          <a:p>
            <a:pPr algn="r"/>
            <a:r>
              <a:rPr lang="en-US" sz="900" i="1" dirty="0">
                <a:solidFill>
                  <a:schemeClr val="bg1">
                    <a:lumMod val="50000"/>
                  </a:schemeClr>
                </a:solidFill>
                <a:latin typeface="Arial" panose="020B0604020202020204" pitchFamily="34" charset="0"/>
                <a:cs typeface="Arial" panose="020B0604020202020204" pitchFamily="34" charset="0"/>
              </a:rPr>
              <a:t>**Here, the term “gene database” refers to</a:t>
            </a:r>
            <a:r>
              <a:rPr lang="en-US" sz="900" i="1" dirty="0">
                <a:solidFill>
                  <a:schemeClr val="tx1">
                    <a:lumMod val="50000"/>
                    <a:lumOff val="50000"/>
                  </a:schemeClr>
                </a:solidFill>
                <a:latin typeface="Arial" panose="020B0604020202020204" pitchFamily="34" charset="0"/>
                <a:cs typeface="Arial" panose="020B0604020202020204" pitchFamily="34" charset="0"/>
              </a:rPr>
              <a:t> </a:t>
            </a:r>
            <a:r>
              <a:rPr lang="en-US" sz="900" b="0" i="1" dirty="0">
                <a:solidFill>
                  <a:schemeClr val="tx1">
                    <a:lumMod val="50000"/>
                    <a:lumOff val="50000"/>
                  </a:schemeClr>
                </a:solidFill>
                <a:effectLst/>
                <a:latin typeface="Arial" panose="020B0604020202020204" pitchFamily="34" charset="0"/>
                <a:cs typeface="Arial" panose="020B0604020202020204" pitchFamily="34" charset="0"/>
              </a:rPr>
              <a:t>the official gene annotations contained in a gene feature format file (</a:t>
            </a:r>
            <a:r>
              <a:rPr lang="en-US" sz="800" b="0" i="1" dirty="0" err="1">
                <a:solidFill>
                  <a:schemeClr val="tx1">
                    <a:lumMod val="50000"/>
                    <a:lumOff val="50000"/>
                  </a:schemeClr>
                </a:solidFill>
                <a:effectLst/>
                <a:latin typeface="Consolas" panose="020B0609020204030204" pitchFamily="49" charset="0"/>
                <a:cs typeface="Consolas" panose="020B0609020204030204" pitchFamily="49" charset="0"/>
              </a:rPr>
              <a:t>gff</a:t>
            </a:r>
            <a:r>
              <a:rPr lang="en-US" sz="800" b="0" i="1" dirty="0">
                <a:solidFill>
                  <a:schemeClr val="tx1">
                    <a:lumMod val="50000"/>
                    <a:lumOff val="50000"/>
                  </a:schemeClr>
                </a:solidFill>
                <a:effectLst/>
                <a:latin typeface="Arial" panose="020B0604020202020204" pitchFamily="34" charset="0"/>
                <a:cs typeface="Arial" panose="020B0604020202020204" pitchFamily="34" charset="0"/>
              </a:rPr>
              <a:t> </a:t>
            </a:r>
            <a:r>
              <a:rPr lang="en-US" sz="900" b="0" i="1" dirty="0">
                <a:solidFill>
                  <a:schemeClr val="tx1">
                    <a:lumMod val="50000"/>
                    <a:lumOff val="50000"/>
                  </a:schemeClr>
                </a:solidFill>
                <a:effectLst/>
                <a:latin typeface="Arial" panose="020B0604020202020204" pitchFamily="34" charset="0"/>
                <a:cs typeface="Arial" panose="020B0604020202020204" pitchFamily="34" charset="0"/>
              </a:rPr>
              <a:t>file)</a:t>
            </a:r>
            <a:r>
              <a:rPr lang="en-US" sz="900" i="1" dirty="0">
                <a:solidFill>
                  <a:schemeClr val="tx1">
                    <a:lumMod val="50000"/>
                    <a:lumOff val="50000"/>
                  </a:schemeClr>
                </a:solidFill>
                <a:latin typeface="Arial" panose="020B0604020202020204" pitchFamily="34" charset="0"/>
                <a:cs typeface="Arial" panose="020B0604020202020204" pitchFamily="34" charset="0"/>
              </a:rPr>
              <a:t> from, e.g., the Saccharomyces Genome Database (SGD)</a:t>
            </a:r>
          </a:p>
        </p:txBody>
      </p:sp>
    </p:spTree>
    <p:extLst>
      <p:ext uri="{BB962C8B-B14F-4D97-AF65-F5344CB8AC3E}">
        <p14:creationId xmlns:p14="http://schemas.microsoft.com/office/powerpoint/2010/main" val="3372840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fade">
                                      <p:cBhvr>
                                        <p:cTn id="22" dur="500"/>
                                        <p:tgtEl>
                                          <p:spTgt spid="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500"/>
                                        <p:tgtEl>
                                          <p:spTgt spid="5">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3" end="3"/>
                                            </p:txEl>
                                          </p:spTgt>
                                        </p:tgtEl>
                                        <p:attrNameLst>
                                          <p:attrName>style.visibility</p:attrName>
                                        </p:attrNameLst>
                                      </p:cBhvr>
                                      <p:to>
                                        <p:strVal val="visible"/>
                                      </p:to>
                                    </p:set>
                                    <p:animEffect transition="in" filter="fade">
                                      <p:cBhvr>
                                        <p:cTn id="32" dur="500"/>
                                        <p:tgtEl>
                                          <p:spTgt spid="5">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4" end="4"/>
                                            </p:txEl>
                                          </p:spTgt>
                                        </p:tgtEl>
                                        <p:attrNameLst>
                                          <p:attrName>style.visibility</p:attrName>
                                        </p:attrNameLst>
                                      </p:cBhvr>
                                      <p:to>
                                        <p:strVal val="visible"/>
                                      </p:to>
                                    </p:set>
                                    <p:animEffect transition="in" filter="fade">
                                      <p:cBhvr>
                                        <p:cTn id="37" dur="500"/>
                                        <p:tgtEl>
                                          <p:spTgt spid="5">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5" end="5"/>
                                            </p:txEl>
                                          </p:spTgt>
                                        </p:tgtEl>
                                        <p:attrNameLst>
                                          <p:attrName>style.visibility</p:attrName>
                                        </p:attrNameLst>
                                      </p:cBhvr>
                                      <p:to>
                                        <p:strVal val="visible"/>
                                      </p:to>
                                    </p:set>
                                    <p:animEffect transition="in" filter="fade">
                                      <p:cBhvr>
                                        <p:cTn id="42" dur="500"/>
                                        <p:tgtEl>
                                          <p:spTgt spid="5">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6" end="6"/>
                                            </p:txEl>
                                          </p:spTgt>
                                        </p:tgtEl>
                                        <p:attrNameLst>
                                          <p:attrName>style.visibility</p:attrName>
                                        </p:attrNameLst>
                                      </p:cBhvr>
                                      <p:to>
                                        <p:strVal val="visible"/>
                                      </p:to>
                                    </p:set>
                                    <p:animEffect transition="in" filter="fade">
                                      <p:cBhvr>
                                        <p:cTn id="47" dur="500"/>
                                        <p:tgtEl>
                                          <p:spTgt spid="5">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xEl>
                                              <p:pRg st="7" end="7"/>
                                            </p:txEl>
                                          </p:spTgt>
                                        </p:tgtEl>
                                        <p:attrNameLst>
                                          <p:attrName>style.visibility</p:attrName>
                                        </p:attrNameLst>
                                      </p:cBhvr>
                                      <p:to>
                                        <p:strVal val="visible"/>
                                      </p:to>
                                    </p:set>
                                    <p:animEffect transition="in" filter="fade">
                                      <p:cBhvr>
                                        <p:cTn id="52" dur="500"/>
                                        <p:tgtEl>
                                          <p:spTgt spid="5">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
                                            <p:txEl>
                                              <p:pRg st="8" end="8"/>
                                            </p:txEl>
                                          </p:spTgt>
                                        </p:tgtEl>
                                        <p:attrNameLst>
                                          <p:attrName>style.visibility</p:attrName>
                                        </p:attrNameLst>
                                      </p:cBhvr>
                                      <p:to>
                                        <p:strVal val="visible"/>
                                      </p:to>
                                    </p:set>
                                    <p:animEffect transition="in" filter="fade">
                                      <p:cBhvr>
                                        <p:cTn id="57" dur="500"/>
                                        <p:tgtEl>
                                          <p:spTgt spid="5">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9" end="9"/>
                                            </p:txEl>
                                          </p:spTgt>
                                        </p:tgtEl>
                                        <p:attrNameLst>
                                          <p:attrName>style.visibility</p:attrName>
                                        </p:attrNameLst>
                                      </p:cBhvr>
                                      <p:to>
                                        <p:strVal val="visible"/>
                                      </p:to>
                                    </p:set>
                                    <p:animEffect transition="in" filter="fade">
                                      <p:cBhvr>
                                        <p:cTn id="62" dur="500"/>
                                        <p:tgtEl>
                                          <p:spTgt spid="5">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5">
                                            <p:txEl>
                                              <p:pRg st="10" end="10"/>
                                            </p:txEl>
                                          </p:spTgt>
                                        </p:tgtEl>
                                        <p:attrNameLst>
                                          <p:attrName>style.visibility</p:attrName>
                                        </p:attrNameLst>
                                      </p:cBhvr>
                                      <p:to>
                                        <p:strVal val="visible"/>
                                      </p:to>
                                    </p:set>
                                    <p:animEffect transition="in" filter="fade">
                                      <p:cBhvr>
                                        <p:cTn id="67" dur="500"/>
                                        <p:tgtEl>
                                          <p:spTgt spid="5">
                                            <p:txEl>
                                              <p:pRg st="10" end="1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5">
                                            <p:txEl>
                                              <p:pRg st="11" end="11"/>
                                            </p:txEl>
                                          </p:spTgt>
                                        </p:tgtEl>
                                        <p:attrNameLst>
                                          <p:attrName>style.visibility</p:attrName>
                                        </p:attrNameLst>
                                      </p:cBhvr>
                                      <p:to>
                                        <p:strVal val="visible"/>
                                      </p:to>
                                    </p:set>
                                    <p:animEffect transition="in" filter="fade">
                                      <p:cBhvr>
                                        <p:cTn id="72" dur="500"/>
                                        <p:tgtEl>
                                          <p:spTgt spid="5">
                                            <p:txEl>
                                              <p:pRg st="11" end="11"/>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5">
                                            <p:txEl>
                                              <p:pRg st="12" end="12"/>
                                            </p:txEl>
                                          </p:spTgt>
                                        </p:tgtEl>
                                        <p:attrNameLst>
                                          <p:attrName>style.visibility</p:attrName>
                                        </p:attrNameLst>
                                      </p:cBhvr>
                                      <p:to>
                                        <p:strVal val="visible"/>
                                      </p:to>
                                    </p:set>
                                    <p:animEffect transition="in" filter="fade">
                                      <p:cBhvr>
                                        <p:cTn id="77" dur="500"/>
                                        <p:tgtEl>
                                          <p:spTgt spid="5">
                                            <p:txEl>
                                              <p:pRg st="12" end="12"/>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5">
                                            <p:txEl>
                                              <p:pRg st="13" end="13"/>
                                            </p:txEl>
                                          </p:spTgt>
                                        </p:tgtEl>
                                        <p:attrNameLst>
                                          <p:attrName>style.visibility</p:attrName>
                                        </p:attrNameLst>
                                      </p:cBhvr>
                                      <p:to>
                                        <p:strVal val="visible"/>
                                      </p:to>
                                    </p:set>
                                    <p:animEffect transition="in" filter="fade">
                                      <p:cBhvr>
                                        <p:cTn id="82" dur="500"/>
                                        <p:tgtEl>
                                          <p:spTgt spid="5">
                                            <p:txEl>
                                              <p:pRg st="13" end="13"/>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
                                            <p:txEl>
                                              <p:pRg st="14" end="14"/>
                                            </p:txEl>
                                          </p:spTgt>
                                        </p:tgtEl>
                                        <p:attrNameLst>
                                          <p:attrName>style.visibility</p:attrName>
                                        </p:attrNameLst>
                                      </p:cBhvr>
                                      <p:to>
                                        <p:strVal val="visible"/>
                                      </p:to>
                                    </p:set>
                                    <p:animEffect transition="in" filter="fade">
                                      <p:cBhvr>
                                        <p:cTn id="87" dur="500"/>
                                        <p:tgtEl>
                                          <p:spTgt spid="5">
                                            <p:txEl>
                                              <p:pRg st="14" end="14"/>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5">
                                            <p:txEl>
                                              <p:pRg st="15" end="15"/>
                                            </p:txEl>
                                          </p:spTgt>
                                        </p:tgtEl>
                                        <p:attrNameLst>
                                          <p:attrName>style.visibility</p:attrName>
                                        </p:attrNameLst>
                                      </p:cBhvr>
                                      <p:to>
                                        <p:strVal val="visible"/>
                                      </p:to>
                                    </p:set>
                                    <p:animEffect transition="in" filter="fade">
                                      <p:cBhvr>
                                        <p:cTn id="92" dur="500"/>
                                        <p:tgtEl>
                                          <p:spTgt spid="5">
                                            <p:txEl>
                                              <p:pRg st="15" end="15"/>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5">
                                            <p:txEl>
                                              <p:pRg st="16" end="16"/>
                                            </p:txEl>
                                          </p:spTgt>
                                        </p:tgtEl>
                                        <p:attrNameLst>
                                          <p:attrName>style.visibility</p:attrName>
                                        </p:attrNameLst>
                                      </p:cBhvr>
                                      <p:to>
                                        <p:strVal val="visible"/>
                                      </p:to>
                                    </p:set>
                                    <p:animEffect transition="in" filter="fade">
                                      <p:cBhvr>
                                        <p:cTn id="97" dur="500"/>
                                        <p:tgtEl>
                                          <p:spTgt spid="5">
                                            <p:txEl>
                                              <p:pRg st="16" end="16"/>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5">
                                            <p:txEl>
                                              <p:pRg st="17" end="17"/>
                                            </p:txEl>
                                          </p:spTgt>
                                        </p:tgtEl>
                                        <p:attrNameLst>
                                          <p:attrName>style.visibility</p:attrName>
                                        </p:attrNameLst>
                                      </p:cBhvr>
                                      <p:to>
                                        <p:strVal val="visible"/>
                                      </p:to>
                                    </p:set>
                                    <p:animEffect transition="in" filter="fade">
                                      <p:cBhvr>
                                        <p:cTn id="102" dur="500"/>
                                        <p:tgtEl>
                                          <p:spTgt spid="5">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a:extLst>
              <a:ext uri="{FF2B5EF4-FFF2-40B4-BE49-F238E27FC236}">
                <a16:creationId xmlns:a16="http://schemas.microsoft.com/office/drawing/2014/main" id="{8B8DA278-0836-A56C-4C87-68B8D494782D}"/>
              </a:ext>
            </a:extLst>
          </p:cNvPr>
          <p:cNvPicPr>
            <a:picLocks noChangeAspect="1"/>
          </p:cNvPicPr>
          <p:nvPr/>
        </p:nvPicPr>
        <p:blipFill>
          <a:blip r:embed="rId2"/>
          <a:stretch>
            <a:fillRect/>
          </a:stretch>
        </p:blipFill>
        <p:spPr>
          <a:xfrm>
            <a:off x="0" y="1560512"/>
            <a:ext cx="12192000" cy="3736976"/>
          </a:xfrm>
          <a:prstGeom prst="rect">
            <a:avLst/>
          </a:prstGeom>
        </p:spPr>
      </p:pic>
      <p:sp>
        <p:nvSpPr>
          <p:cNvPr id="6" name="TextBox 5">
            <a:extLst>
              <a:ext uri="{FF2B5EF4-FFF2-40B4-BE49-F238E27FC236}">
                <a16:creationId xmlns:a16="http://schemas.microsoft.com/office/drawing/2014/main" id="{7C22BAEA-439B-75BA-EB4B-A51955904DFC}"/>
              </a:ext>
            </a:extLst>
          </p:cNvPr>
          <p:cNvSpPr txBox="1"/>
          <p:nvPr/>
        </p:nvSpPr>
        <p:spPr>
          <a:xfrm>
            <a:off x="0" y="5657671"/>
            <a:ext cx="5651292" cy="1200329"/>
          </a:xfrm>
          <a:prstGeom prst="rect">
            <a:avLst/>
          </a:prstGeom>
          <a:noFill/>
        </p:spPr>
        <p:txBody>
          <a:bodyPr wrap="square" rtlCol="0">
            <a:spAutoFit/>
          </a:bodyPr>
          <a:lstStyle/>
          <a:p>
            <a:r>
              <a:rPr lang="en-US" dirty="0" err="1">
                <a:solidFill>
                  <a:schemeClr val="bg1">
                    <a:lumMod val="75000"/>
                  </a:schemeClr>
                </a:solidFill>
                <a:latin typeface="Consolas" panose="020B0609020204030204" pitchFamily="49" charset="0"/>
                <a:cs typeface="Consolas" panose="020B0609020204030204" pitchFamily="49" charset="0"/>
              </a:rPr>
              <a:t>mkc</a:t>
            </a:r>
            <a:r>
              <a:rPr lang="en-US" dirty="0">
                <a:solidFill>
                  <a:schemeClr val="bg1">
                    <a:lumMod val="75000"/>
                  </a:schemeClr>
                </a:solidFill>
                <a:latin typeface="Consolas" panose="020B0609020204030204" pitchFamily="49" charset="0"/>
                <a:cs typeface="Consolas" panose="020B0609020204030204" pitchFamily="49" charset="0"/>
              </a:rPr>
              <a:t>:</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min_kmer_cov</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1]</a:t>
            </a:r>
          </a:p>
          <a:p>
            <a:r>
              <a:rPr lang="en-US" dirty="0">
                <a:solidFill>
                  <a:schemeClr val="bg1">
                    <a:lumMod val="75000"/>
                  </a:schemeClr>
                </a:solidFill>
                <a:latin typeface="Consolas" panose="020B0609020204030204" pitchFamily="49" charset="0"/>
                <a:cs typeface="Consolas" panose="020B0609020204030204" pitchFamily="49" charset="0"/>
              </a:rPr>
              <a:t>mir:</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min_iso_ratio</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p>
          <a:p>
            <a:r>
              <a:rPr lang="en-US" dirty="0">
                <a:solidFill>
                  <a:schemeClr val="bg1">
                    <a:lumMod val="75000"/>
                  </a:schemeClr>
                </a:solidFill>
                <a:latin typeface="Consolas" panose="020B0609020204030204" pitchFamily="49" charset="0"/>
                <a:cs typeface="Consolas" panose="020B0609020204030204" pitchFamily="49" charset="0"/>
              </a:rPr>
              <a:t> mg:</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min_glue</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2]</a:t>
            </a:r>
            <a:endParaRPr lang="en-US" dirty="0">
              <a:solidFill>
                <a:schemeClr val="bg1">
                  <a:lumMod val="75000"/>
                </a:schemeClr>
              </a:solidFill>
              <a:latin typeface="Arial" panose="020B0604020202020204" pitchFamily="34" charset="0"/>
              <a:cs typeface="Arial" panose="020B0604020202020204" pitchFamily="34" charset="0"/>
            </a:endParaRPr>
          </a:p>
          <a:p>
            <a:r>
              <a:rPr lang="en-US" dirty="0">
                <a:solidFill>
                  <a:schemeClr val="bg1">
                    <a:lumMod val="75000"/>
                  </a:schemeClr>
                </a:solidFill>
                <a:latin typeface="Consolas" panose="020B0609020204030204" pitchFamily="49" charset="0"/>
                <a:cs typeface="Consolas" panose="020B0609020204030204" pitchFamily="49" charset="0"/>
              </a:rPr>
              <a:t> gf:</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glue_factor</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endParaRPr lang="en-US" dirty="0">
              <a:solidFill>
                <a:schemeClr val="bg1">
                  <a:lumMod val="75000"/>
                </a:schemeClr>
              </a:solidFill>
              <a:latin typeface="Arial" panose="020B0604020202020204" pitchFamily="34" charset="0"/>
              <a:cs typeface="Arial" panose="020B0604020202020204" pitchFamily="34" charset="0"/>
            </a:endParaRPr>
          </a:p>
        </p:txBody>
      </p:sp>
      <p:grpSp>
        <p:nvGrpSpPr>
          <p:cNvPr id="7" name="Group 6">
            <a:extLst>
              <a:ext uri="{FF2B5EF4-FFF2-40B4-BE49-F238E27FC236}">
                <a16:creationId xmlns:a16="http://schemas.microsoft.com/office/drawing/2014/main" id="{7E0F188E-2A5F-ECC2-A8E7-85DDAF786806}"/>
              </a:ext>
            </a:extLst>
          </p:cNvPr>
          <p:cNvGrpSpPr/>
          <p:nvPr/>
        </p:nvGrpSpPr>
        <p:grpSpPr>
          <a:xfrm>
            <a:off x="5651292" y="5657671"/>
            <a:ext cx="2867664" cy="1249143"/>
            <a:chOff x="5853719" y="4140818"/>
            <a:chExt cx="6316334" cy="2751370"/>
          </a:xfrm>
        </p:grpSpPr>
        <p:pic>
          <p:nvPicPr>
            <p:cNvPr id="8" name="Picture 7" descr="Diagram&#10;&#10;Description automatically generated">
              <a:extLst>
                <a:ext uri="{FF2B5EF4-FFF2-40B4-BE49-F238E27FC236}">
                  <a16:creationId xmlns:a16="http://schemas.microsoft.com/office/drawing/2014/main" id="{98EE5CB8-DC42-A4DB-6A43-79A484391EF2}"/>
                </a:ext>
              </a:extLst>
            </p:cNvPr>
            <p:cNvPicPr>
              <a:picLocks noChangeAspect="1"/>
            </p:cNvPicPr>
            <p:nvPr/>
          </p:nvPicPr>
          <p:blipFill>
            <a:blip r:embed="rId3">
              <a:alphaModFix amt="60000"/>
            </a:blip>
            <a:stretch>
              <a:fillRect/>
            </a:stretch>
          </p:blipFill>
          <p:spPr>
            <a:xfrm>
              <a:off x="5853719" y="4155808"/>
              <a:ext cx="3092843" cy="2736380"/>
            </a:xfrm>
            <a:prstGeom prst="rect">
              <a:avLst/>
            </a:prstGeom>
          </p:spPr>
        </p:pic>
        <p:pic>
          <p:nvPicPr>
            <p:cNvPr id="9" name="Picture 8" descr="Diagram&#10;&#10;Description automatically generated">
              <a:extLst>
                <a:ext uri="{FF2B5EF4-FFF2-40B4-BE49-F238E27FC236}">
                  <a16:creationId xmlns:a16="http://schemas.microsoft.com/office/drawing/2014/main" id="{127F42F4-574F-3BCB-6970-D1ACEA49CE63}"/>
                </a:ext>
              </a:extLst>
            </p:cNvPr>
            <p:cNvPicPr>
              <a:picLocks noChangeAspect="1"/>
            </p:cNvPicPr>
            <p:nvPr/>
          </p:nvPicPr>
          <p:blipFill>
            <a:blip r:embed="rId4">
              <a:alphaModFix amt="60000"/>
            </a:blip>
            <a:stretch>
              <a:fillRect/>
            </a:stretch>
          </p:blipFill>
          <p:spPr>
            <a:xfrm>
              <a:off x="8909091" y="4140818"/>
              <a:ext cx="3260962" cy="2666796"/>
            </a:xfrm>
            <a:prstGeom prst="rect">
              <a:avLst/>
            </a:prstGeom>
          </p:spPr>
        </p:pic>
      </p:grpSp>
      <p:sp>
        <p:nvSpPr>
          <p:cNvPr id="10" name="Title 1">
            <a:extLst>
              <a:ext uri="{FF2B5EF4-FFF2-40B4-BE49-F238E27FC236}">
                <a16:creationId xmlns:a16="http://schemas.microsoft.com/office/drawing/2014/main" id="{94DF1DE3-D9FB-56ED-E91C-787482730619}"/>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latin typeface="Helvetica Neue" panose="02000503000000020004" pitchFamily="2" charset="0"/>
                <a:ea typeface="Helvetica Neue" panose="02000503000000020004" pitchFamily="2" charset="0"/>
                <a:cs typeface="Helvetica Neue" panose="02000503000000020004" pitchFamily="2" charset="0"/>
              </a:rPr>
              <a:t>Changing minimum </a:t>
            </a:r>
            <a:r>
              <a:rPr lang="en-US" sz="2200" dirty="0" err="1">
                <a:latin typeface="Helvetica Neue" panose="02000503000000020004" pitchFamily="2" charset="0"/>
                <a:ea typeface="Helvetica Neue" panose="02000503000000020004" pitchFamily="2" charset="0"/>
                <a:cs typeface="Helvetica Neue" panose="02000503000000020004" pitchFamily="2" charset="0"/>
              </a:rPr>
              <a:t>kmer</a:t>
            </a:r>
            <a:r>
              <a:rPr lang="en-US" sz="2200" dirty="0">
                <a:latin typeface="Helvetica Neue" panose="02000503000000020004" pitchFamily="2" charset="0"/>
                <a:ea typeface="Helvetica Neue" panose="02000503000000020004" pitchFamily="2" charset="0"/>
                <a:cs typeface="Helvetica Neue" panose="02000503000000020004" pitchFamily="2" charset="0"/>
              </a:rPr>
              <a:t> coverage from 1 to 32 results in 36% less assembled transcripts and transcripts that are on average 43% shorter </a:t>
            </a:r>
            <a:r>
              <a:rPr lang="en-US" sz="2200" i="1"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(transcripts &gt; 500 bp: 63% versus 44%)</a:t>
            </a:r>
          </a:p>
        </p:txBody>
      </p:sp>
    </p:spTree>
    <p:extLst>
      <p:ext uri="{BB962C8B-B14F-4D97-AF65-F5344CB8AC3E}">
        <p14:creationId xmlns:p14="http://schemas.microsoft.com/office/powerpoint/2010/main" val="2143813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FD661-F793-310D-A748-AC08E4DBF6B7}"/>
              </a:ext>
            </a:extLst>
          </p:cNvPr>
          <p:cNvSpPr>
            <a:spLocks noGrp="1"/>
          </p:cNvSpPr>
          <p:nvPr>
            <p:ph type="title"/>
          </p:nvPr>
        </p:nvSpPr>
        <p:spPr>
          <a:xfrm>
            <a:off x="0" y="6063343"/>
            <a:ext cx="12192000" cy="794657"/>
          </a:xfrm>
        </p:spPr>
        <p:txBody>
          <a:bodyPr>
            <a:noAutofit/>
          </a:bodyPr>
          <a:lstStyle/>
          <a:p>
            <a:pPr algn="r"/>
            <a:r>
              <a:rPr lang="en-US" sz="2200" b="0" i="0" dirty="0">
                <a:solidFill>
                  <a:srgbClr val="737373"/>
                </a:solidFill>
                <a:effectLst/>
                <a:latin typeface="Helvetica Neue" panose="02000503000000020004" pitchFamily="2" charset="0"/>
              </a:rPr>
              <a:t>This work necessitates the creation of a new transcriptome assembly built</a:t>
            </a:r>
            <a:br>
              <a:rPr lang="en-US" sz="2200" b="0" i="0" dirty="0">
                <a:solidFill>
                  <a:srgbClr val="737373"/>
                </a:solidFill>
                <a:effectLst/>
                <a:latin typeface="Helvetica Neue" panose="02000503000000020004" pitchFamily="2" charset="0"/>
              </a:rPr>
            </a:br>
            <a:r>
              <a:rPr lang="en-US" sz="2200" b="0" i="0" dirty="0">
                <a:solidFill>
                  <a:srgbClr val="737373"/>
                </a:solidFill>
                <a:effectLst/>
                <a:latin typeface="Helvetica Neue" panose="02000503000000020004" pitchFamily="2" charset="0"/>
              </a:rPr>
              <a:t>from the 4tU-seq data—but </a:t>
            </a:r>
            <a:r>
              <a:rPr lang="en-US" sz="2200" b="1" i="1" dirty="0">
                <a:solidFill>
                  <a:srgbClr val="737373"/>
                </a:solidFill>
                <a:effectLst/>
                <a:latin typeface="Helvetica Neue" panose="02000503000000020004" pitchFamily="2" charset="0"/>
              </a:rPr>
              <a:t>why?</a:t>
            </a:r>
            <a:r>
              <a:rPr lang="en-US" sz="2200" b="0" i="0" dirty="0">
                <a:solidFill>
                  <a:srgbClr val="737373"/>
                </a:solidFill>
                <a:effectLst/>
                <a:latin typeface="Helvetica Neue" panose="02000503000000020004" pitchFamily="2" charset="0"/>
              </a:rPr>
              <a:t> And </a:t>
            </a:r>
            <a:r>
              <a:rPr lang="en-US" sz="2200" b="1" i="1" dirty="0">
                <a:solidFill>
                  <a:srgbClr val="737373"/>
                </a:solidFill>
                <a:effectLst/>
                <a:latin typeface="Helvetica Neue" panose="02000503000000020004" pitchFamily="2" charset="0"/>
              </a:rPr>
              <a:t>what will we do with it?</a:t>
            </a:r>
            <a:endParaRPr lang="en-US" sz="2200" dirty="0"/>
          </a:p>
        </p:txBody>
      </p:sp>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6"/>
            <a:ext cx="12192000" cy="5268687"/>
          </a:xfrm>
        </p:spPr>
        <p:txBody>
          <a:bodyPr>
            <a:normAutofit fontScale="85000" lnSpcReduction="20000"/>
          </a:bodyPr>
          <a:lstStyle/>
          <a:p>
            <a:r>
              <a:rPr lang="en-US" sz="2000" dirty="0">
                <a:latin typeface="Arial" panose="020B0604020202020204" pitchFamily="34" charset="0"/>
                <a:cs typeface="Arial" panose="020B0604020202020204" pitchFamily="34" charset="0"/>
              </a:rPr>
              <a:t>An important, conserved feature of eukaryotic genomes is </a:t>
            </a:r>
            <a:r>
              <a:rPr lang="en-US" sz="2000" b="1" i="1" dirty="0">
                <a:latin typeface="Arial" panose="020B0604020202020204" pitchFamily="34" charset="0"/>
                <a:cs typeface="Arial" panose="020B0604020202020204" pitchFamily="34" charset="0"/>
              </a:rPr>
              <a:t>pervasive transcription</a:t>
            </a:r>
          </a:p>
          <a:p>
            <a:r>
              <a:rPr lang="en-US" sz="2000" dirty="0">
                <a:latin typeface="Arial" panose="020B0604020202020204" pitchFamily="34" charset="0"/>
                <a:cs typeface="Arial" panose="020B0604020202020204" pitchFamily="34" charset="0"/>
              </a:rPr>
              <a:t>In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at least 85% of the genome is transcribed in cycling cells, resulting in substantial amounts of </a:t>
            </a:r>
            <a:r>
              <a:rPr lang="en-US" sz="2000" b="1" i="1" dirty="0">
                <a:latin typeface="Arial" panose="020B0604020202020204" pitchFamily="34" charset="0"/>
                <a:cs typeface="Arial" panose="020B0604020202020204" pitchFamily="34" charset="0"/>
              </a:rPr>
              <a:t>noncoding transcription</a:t>
            </a:r>
          </a:p>
          <a:p>
            <a:pPr lvl="1"/>
            <a:r>
              <a:rPr lang="en-US" sz="1600" dirty="0">
                <a:latin typeface="Arial" panose="020B0604020202020204" pitchFamily="34" charset="0"/>
                <a:cs typeface="Arial" panose="020B0604020202020204" pitchFamily="34" charset="0"/>
              </a:rPr>
              <a:t>Near or overlapping annotated genes</a:t>
            </a:r>
          </a:p>
          <a:p>
            <a:pPr lvl="1"/>
            <a:r>
              <a:rPr lang="en-US" sz="1600" dirty="0">
                <a:latin typeface="Arial" panose="020B0604020202020204" pitchFamily="34" charset="0"/>
                <a:cs typeface="Arial" panose="020B0604020202020204" pitchFamily="34" charset="0"/>
              </a:rPr>
              <a:t>On the antisense strand</a:t>
            </a:r>
          </a:p>
          <a:p>
            <a:r>
              <a:rPr lang="en-US" sz="2000" dirty="0">
                <a:latin typeface="Arial" panose="020B0604020202020204" pitchFamily="34" charset="0"/>
                <a:cs typeface="Arial" panose="020B0604020202020204" pitchFamily="34" charset="0"/>
              </a:rPr>
              <a:t>Much of this noncoding transcription degrades on a shorter time scale than transcription detected by, e.g., RNA-seq—as such, it is termed </a:t>
            </a:r>
            <a:r>
              <a:rPr lang="en-US" sz="2000" b="1" i="1" dirty="0">
                <a:latin typeface="Arial" panose="020B0604020202020204" pitchFamily="34" charset="0"/>
                <a:cs typeface="Arial" panose="020B0604020202020204" pitchFamily="34" charset="0"/>
              </a:rPr>
              <a:t>cryptic transcription</a:t>
            </a:r>
          </a:p>
          <a:p>
            <a:r>
              <a:rPr lang="en-US" sz="2000" dirty="0">
                <a:latin typeface="Arial" panose="020B0604020202020204" pitchFamily="34" charset="0"/>
                <a:cs typeface="Arial" panose="020B0604020202020204" pitchFamily="34" charset="0"/>
              </a:rPr>
              <a:t>Subsets of cryptic transcripts have been characterized and annotated through the knockout of RNA surveillance factors and chromatin modifiers</a:t>
            </a:r>
            <a:r>
              <a:rPr lang="en-US" sz="2000" baseline="30000" dirty="0">
                <a:latin typeface="Arial" panose="020B0604020202020204" pitchFamily="34" charset="0"/>
                <a:cs typeface="Arial" panose="020B0604020202020204" pitchFamily="34" charset="0"/>
              </a:rPr>
              <a:t>2–7</a:t>
            </a:r>
          </a:p>
          <a:p>
            <a:r>
              <a:rPr lang="en-US" sz="2000" dirty="0">
                <a:latin typeface="Arial" panose="020B0604020202020204" pitchFamily="34" charset="0"/>
                <a:cs typeface="Arial" panose="020B0604020202020204" pitchFamily="34" charset="0"/>
              </a:rPr>
              <a:t>However, it is an ongoing mystery as to the functions of cryptic transcripts</a:t>
            </a:r>
          </a:p>
          <a:p>
            <a:r>
              <a:rPr lang="en-US" sz="2000" dirty="0">
                <a:latin typeface="Arial" panose="020B0604020202020204" pitchFamily="34" charset="0"/>
                <a:cs typeface="Arial" panose="020B0604020202020204" pitchFamily="34" charset="0"/>
              </a:rPr>
              <a:t>Alison and the </a:t>
            </a:r>
            <a:r>
              <a:rPr lang="en-US" sz="2000" dirty="0" err="1">
                <a:latin typeface="Arial" panose="020B0604020202020204" pitchFamily="34" charset="0"/>
                <a:cs typeface="Arial" panose="020B0604020202020204" pitchFamily="34" charset="0"/>
              </a:rPr>
              <a:t>Tsukiyama</a:t>
            </a:r>
            <a:r>
              <a:rPr lang="en-US" sz="2000" dirty="0">
                <a:latin typeface="Arial" panose="020B0604020202020204" pitchFamily="34" charset="0"/>
                <a:cs typeface="Arial" panose="020B0604020202020204" pitchFamily="34" charset="0"/>
              </a:rPr>
              <a:t> Lab have shown that quiescent cells are </a:t>
            </a:r>
            <a:r>
              <a:rPr lang="en-US" sz="2000" b="1" i="1" dirty="0">
                <a:latin typeface="Arial" panose="020B0604020202020204" pitchFamily="34" charset="0"/>
                <a:cs typeface="Arial" panose="020B0604020202020204" pitchFamily="34" charset="0"/>
              </a:rPr>
              <a:t>enriched for noncoding transcription in general and antisense transcripts in particular</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Thus, using quiescent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as a model, Alison sought to perform a comprehensive characterization of cryptic transcripts </a:t>
            </a:r>
          </a:p>
          <a:p>
            <a:r>
              <a:rPr lang="en-US" sz="2000" dirty="0">
                <a:latin typeface="Arial" panose="020B0604020202020204" pitchFamily="34" charset="0"/>
                <a:cs typeface="Arial" panose="020B0604020202020204" pitchFamily="34" charset="0"/>
              </a:rPr>
              <a:t>Alison performed </a:t>
            </a:r>
            <a:r>
              <a:rPr lang="en-US" sz="2000" b="1" i="1" dirty="0">
                <a:latin typeface="Arial" panose="020B0604020202020204" pitchFamily="34" charset="0"/>
                <a:cs typeface="Arial" panose="020B0604020202020204" pitchFamily="34" charset="0"/>
              </a:rPr>
              <a:t>4tU-seq</a:t>
            </a:r>
            <a:r>
              <a:rPr lang="en-US" sz="2000" dirty="0">
                <a:latin typeface="Arial" panose="020B0604020202020204" pitchFamily="34" charset="0"/>
                <a:cs typeface="Arial" panose="020B0604020202020204" pitchFamily="34" charset="0"/>
              </a:rPr>
              <a:t>—also known as "</a:t>
            </a:r>
            <a:r>
              <a:rPr lang="en-US" sz="2000" b="1" i="1" dirty="0">
                <a:latin typeface="Arial" panose="020B0604020202020204" pitchFamily="34" charset="0"/>
                <a:cs typeface="Arial" panose="020B0604020202020204" pitchFamily="34" charset="0"/>
              </a:rPr>
              <a:t>nascent RNA-seq</a:t>
            </a:r>
            <a:r>
              <a:rPr lang="en-US" sz="2000" dirty="0">
                <a:latin typeface="Arial" panose="020B0604020202020204" pitchFamily="34" charset="0"/>
                <a:cs typeface="Arial" panose="020B0604020202020204" pitchFamily="34" charset="0"/>
              </a:rPr>
              <a:t>" </a:t>
            </a:r>
          </a:p>
          <a:p>
            <a:pPr lvl="1"/>
            <a:r>
              <a:rPr lang="en-US" sz="1600" dirty="0">
                <a:latin typeface="Arial" panose="020B0604020202020204" pitchFamily="34" charset="0"/>
                <a:cs typeface="Arial" panose="020B0604020202020204" pitchFamily="34" charset="0"/>
              </a:rPr>
              <a:t>4tU-seq is a variant of RNA-seq that enriches for nascent transcription </a:t>
            </a:r>
          </a:p>
          <a:p>
            <a:pPr lvl="1"/>
            <a:r>
              <a:rPr lang="en-US" sz="1600" dirty="0">
                <a:latin typeface="Arial" panose="020B0604020202020204" pitchFamily="34" charset="0"/>
                <a:cs typeface="Arial" panose="020B0604020202020204" pitchFamily="34" charset="0"/>
              </a:rPr>
              <a:t>4tU-seq detects low abundance and labile transcripts that are not detected with standard transcription readouts (unless analyzing cells defective for RNA degradation)</a:t>
            </a:r>
          </a:p>
          <a:p>
            <a:r>
              <a:rPr lang="en-US" sz="2000" dirty="0">
                <a:latin typeface="Arial" panose="020B0604020202020204" pitchFamily="34" charset="0"/>
                <a:cs typeface="Arial" panose="020B0604020202020204" pitchFamily="34" charset="0"/>
              </a:rPr>
              <a:t>The goal: Identifying and characterizing noncoding and antisense transcripts detected at the </a:t>
            </a:r>
            <a:r>
              <a:rPr lang="en-US" sz="2000" b="1" i="1" dirty="0">
                <a:latin typeface="Arial" panose="020B0604020202020204" pitchFamily="34" charset="0"/>
                <a:cs typeface="Arial" panose="020B0604020202020204" pitchFamily="34" charset="0"/>
              </a:rPr>
              <a:t>entry to quiescence</a:t>
            </a:r>
            <a:endParaRPr lang="en-US" sz="2000" dirty="0">
              <a:latin typeface="Arial" panose="020B0604020202020204" pitchFamily="34" charset="0"/>
              <a:cs typeface="Arial" panose="020B0604020202020204" pitchFamily="34" charset="0"/>
            </a:endParaRPr>
          </a:p>
          <a:p>
            <a:pPr lvl="1"/>
            <a:r>
              <a:rPr lang="en-US" sz="1600" dirty="0">
                <a:latin typeface="Arial" panose="020B0604020202020204" pitchFamily="34" charset="0"/>
                <a:cs typeface="Arial" panose="020B0604020202020204" pitchFamily="34" charset="0"/>
              </a:rPr>
              <a:t>This will be followed by experiments that infer and define the function of cryptic transcripts</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Using quiescent yeast cells, we seek to perform a </a:t>
            </a:r>
            <a:r>
              <a:rPr lang="en-US" sz="2200" b="1" i="1" dirty="0">
                <a:solidFill>
                  <a:srgbClr val="737373"/>
                </a:solidFill>
                <a:latin typeface="Helvetica Neue" panose="02000503000000020004" pitchFamily="2" charset="0"/>
              </a:rPr>
              <a:t>comprehensive characterization of cryptic transcription</a:t>
            </a:r>
            <a:r>
              <a:rPr lang="en-US" sz="2200" i="1" baseline="30000" dirty="0">
                <a:solidFill>
                  <a:srgbClr val="737373"/>
                </a:solidFill>
                <a:latin typeface="Helvetica Neue" panose="02000503000000020004" pitchFamily="2" charset="0"/>
              </a:rPr>
              <a:t>1</a:t>
            </a:r>
            <a:endParaRPr lang="en-US" sz="2200" baseline="30000" dirty="0"/>
          </a:p>
        </p:txBody>
      </p:sp>
      <p:sp>
        <p:nvSpPr>
          <p:cNvPr id="5" name="TextBox 4">
            <a:extLst>
              <a:ext uri="{FF2B5EF4-FFF2-40B4-BE49-F238E27FC236}">
                <a16:creationId xmlns:a16="http://schemas.microsoft.com/office/drawing/2014/main" id="{555C2B6B-2D87-0295-114D-DBE99B9ACE08}"/>
              </a:ext>
            </a:extLst>
          </p:cNvPr>
          <p:cNvSpPr txBox="1"/>
          <p:nvPr/>
        </p:nvSpPr>
        <p:spPr>
          <a:xfrm>
            <a:off x="0" y="5688449"/>
            <a:ext cx="4242816" cy="1169551"/>
          </a:xfrm>
          <a:prstGeom prst="rect">
            <a:avLst/>
          </a:prstGeom>
          <a:noFill/>
        </p:spPr>
        <p:txBody>
          <a:bodyPr wrap="square" rtlCol="0">
            <a:spAutoFit/>
          </a:bodyPr>
          <a:lstStyle/>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Greenlaw</a:t>
            </a:r>
            <a:r>
              <a:rPr lang="en-US" sz="1000" dirty="0">
                <a:solidFill>
                  <a:schemeClr val="bg1">
                    <a:lumMod val="50000"/>
                  </a:schemeClr>
                </a:solidFill>
                <a:latin typeface="Arial" panose="020B0604020202020204" pitchFamily="34" charset="0"/>
                <a:cs typeface="Arial" panose="020B0604020202020204" pitchFamily="34" charset="0"/>
              </a:rPr>
              <a:t> et al., </a:t>
            </a:r>
            <a:r>
              <a:rPr lang="en-US" sz="1000" i="1" dirty="0">
                <a:solidFill>
                  <a:schemeClr val="bg1">
                    <a:lumMod val="50000"/>
                  </a:schemeClr>
                </a:solidFill>
                <a:latin typeface="Arial" panose="020B0604020202020204" pitchFamily="34" charset="0"/>
                <a:cs typeface="Arial" panose="020B0604020202020204" pitchFamily="34" charset="0"/>
              </a:rPr>
              <a:t>in progress</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van Dijk et al., 2011</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Wyers</a:t>
            </a:r>
            <a:r>
              <a:rPr lang="en-US" sz="1000" dirty="0">
                <a:solidFill>
                  <a:schemeClr val="bg1">
                    <a:lumMod val="50000"/>
                  </a:schemeClr>
                </a:solidFill>
                <a:latin typeface="Arial" panose="020B0604020202020204" pitchFamily="34" charset="0"/>
                <a:cs typeface="Arial" panose="020B0604020202020204" pitchFamily="34" charset="0"/>
              </a:rPr>
              <a:t> et al., 2005</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Lykke</a:t>
            </a:r>
            <a:r>
              <a:rPr lang="en-US" sz="1000" dirty="0">
                <a:solidFill>
                  <a:schemeClr val="bg1">
                    <a:lumMod val="50000"/>
                  </a:schemeClr>
                </a:solidFill>
                <a:latin typeface="Arial" panose="020B0604020202020204" pitchFamily="34" charset="0"/>
                <a:cs typeface="Arial" panose="020B0604020202020204" pitchFamily="34" charset="0"/>
              </a:rPr>
              <a:t>-Andersen &amp; Jensen, 2011</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Schulz et al., 2013</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Xu et al., 2009</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Vankatesh</a:t>
            </a:r>
            <a:r>
              <a:rPr lang="en-US" sz="1000" dirty="0">
                <a:solidFill>
                  <a:schemeClr val="bg1">
                    <a:lumMod val="50000"/>
                  </a:schemeClr>
                </a:solidFill>
                <a:latin typeface="Arial" panose="020B0604020202020204" pitchFamily="34" charset="0"/>
                <a:cs typeface="Arial" panose="020B0604020202020204" pitchFamily="34" charset="0"/>
              </a:rPr>
              <a:t> et al., 2016</a:t>
            </a:r>
          </a:p>
        </p:txBody>
      </p:sp>
    </p:spTree>
    <p:extLst>
      <p:ext uri="{BB962C8B-B14F-4D97-AF65-F5344CB8AC3E}">
        <p14:creationId xmlns:p14="http://schemas.microsoft.com/office/powerpoint/2010/main" val="996222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fade">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fade">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fade">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fade">
                                      <p:cBhvr>
                                        <p:cTn id="77" dur="500"/>
                                        <p:tgtEl>
                                          <p:spTgt spid="3">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
                                        </p:tgtEl>
                                        <p:attrNameLst>
                                          <p:attrName>style.visibility</p:attrName>
                                        </p:attrNameLst>
                                      </p:cBhvr>
                                      <p:to>
                                        <p:strVal val="visible"/>
                                      </p:to>
                                    </p:set>
                                    <p:animEffect transition="in" filter="fade">
                                      <p:cBhvr>
                                        <p:cTn id="8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 application, email&#10;&#10;Description automatically generated">
            <a:extLst>
              <a:ext uri="{FF2B5EF4-FFF2-40B4-BE49-F238E27FC236}">
                <a16:creationId xmlns:a16="http://schemas.microsoft.com/office/drawing/2014/main" id="{795B8A58-35B1-BACA-F1FD-72A16751495C}"/>
              </a:ext>
            </a:extLst>
          </p:cNvPr>
          <p:cNvPicPr>
            <a:picLocks noChangeAspect="1"/>
          </p:cNvPicPr>
          <p:nvPr/>
        </p:nvPicPr>
        <p:blipFill>
          <a:blip r:embed="rId2"/>
          <a:stretch>
            <a:fillRect/>
          </a:stretch>
        </p:blipFill>
        <p:spPr>
          <a:xfrm>
            <a:off x="21947" y="1567239"/>
            <a:ext cx="12148107" cy="3723522"/>
          </a:xfrm>
          <a:prstGeom prst="rect">
            <a:avLst/>
          </a:prstGeom>
        </p:spPr>
      </p:pic>
      <p:sp>
        <p:nvSpPr>
          <p:cNvPr id="6" name="TextBox 5">
            <a:extLst>
              <a:ext uri="{FF2B5EF4-FFF2-40B4-BE49-F238E27FC236}">
                <a16:creationId xmlns:a16="http://schemas.microsoft.com/office/drawing/2014/main" id="{5FA1110A-1317-FAD4-56FE-FED6AD366B7C}"/>
              </a:ext>
            </a:extLst>
          </p:cNvPr>
          <p:cNvSpPr txBox="1"/>
          <p:nvPr/>
        </p:nvSpPr>
        <p:spPr>
          <a:xfrm>
            <a:off x="0" y="5657671"/>
            <a:ext cx="5651292" cy="1200329"/>
          </a:xfrm>
          <a:prstGeom prst="rect">
            <a:avLst/>
          </a:prstGeom>
          <a:noFill/>
        </p:spPr>
        <p:txBody>
          <a:bodyPr wrap="square" rtlCol="0">
            <a:spAutoFit/>
          </a:bodyPr>
          <a:lstStyle/>
          <a:p>
            <a:r>
              <a:rPr lang="en-US" dirty="0" err="1">
                <a:solidFill>
                  <a:schemeClr val="bg1">
                    <a:lumMod val="75000"/>
                  </a:schemeClr>
                </a:solidFill>
                <a:latin typeface="Consolas" panose="020B0609020204030204" pitchFamily="49" charset="0"/>
                <a:cs typeface="Consolas" panose="020B0609020204030204" pitchFamily="49" charset="0"/>
              </a:rPr>
              <a:t>mkc</a:t>
            </a:r>
            <a:r>
              <a:rPr lang="en-US" dirty="0">
                <a:solidFill>
                  <a:schemeClr val="bg1">
                    <a:lumMod val="75000"/>
                  </a:schemeClr>
                </a:solidFill>
                <a:latin typeface="Consolas" panose="020B0609020204030204" pitchFamily="49" charset="0"/>
                <a:cs typeface="Consolas" panose="020B0609020204030204" pitchFamily="49" charset="0"/>
              </a:rPr>
              <a:t>:</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min_kmer_cov</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1]</a:t>
            </a:r>
          </a:p>
          <a:p>
            <a:r>
              <a:rPr lang="en-US" dirty="0">
                <a:solidFill>
                  <a:schemeClr val="bg1">
                    <a:lumMod val="75000"/>
                  </a:schemeClr>
                </a:solidFill>
                <a:latin typeface="Consolas" panose="020B0609020204030204" pitchFamily="49" charset="0"/>
                <a:cs typeface="Consolas" panose="020B0609020204030204" pitchFamily="49" charset="0"/>
              </a:rPr>
              <a:t>mir:</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min_iso_ratio</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p>
          <a:p>
            <a:r>
              <a:rPr lang="en-US" dirty="0">
                <a:solidFill>
                  <a:schemeClr val="bg1">
                    <a:lumMod val="75000"/>
                  </a:schemeClr>
                </a:solidFill>
                <a:latin typeface="Consolas" panose="020B0609020204030204" pitchFamily="49" charset="0"/>
                <a:cs typeface="Consolas" panose="020B0609020204030204" pitchFamily="49" charset="0"/>
              </a:rPr>
              <a:t> mg:</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min_glue</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2]</a:t>
            </a:r>
            <a:endParaRPr lang="en-US" dirty="0">
              <a:solidFill>
                <a:schemeClr val="bg1">
                  <a:lumMod val="75000"/>
                </a:schemeClr>
              </a:solidFill>
              <a:latin typeface="Arial" panose="020B0604020202020204" pitchFamily="34" charset="0"/>
              <a:cs typeface="Arial" panose="020B0604020202020204" pitchFamily="34" charset="0"/>
            </a:endParaRPr>
          </a:p>
          <a:p>
            <a:r>
              <a:rPr lang="en-US" dirty="0">
                <a:solidFill>
                  <a:schemeClr val="bg1">
                    <a:lumMod val="75000"/>
                  </a:schemeClr>
                </a:solidFill>
                <a:latin typeface="Consolas" panose="020B0609020204030204" pitchFamily="49" charset="0"/>
                <a:cs typeface="Consolas" panose="020B0609020204030204" pitchFamily="49" charset="0"/>
              </a:rPr>
              <a:t> gf:</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glue_factor</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endParaRPr lang="en-US" dirty="0">
              <a:solidFill>
                <a:schemeClr val="bg1">
                  <a:lumMod val="75000"/>
                </a:schemeClr>
              </a:solidFill>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6A88EB06-C361-791C-9492-6000E6351F23}"/>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latin typeface="Helvetica Neue" panose="02000503000000020004" pitchFamily="2" charset="0"/>
                <a:ea typeface="Helvetica Neue" panose="02000503000000020004" pitchFamily="2" charset="0"/>
                <a:cs typeface="Helvetica Neue" panose="02000503000000020004" pitchFamily="2" charset="0"/>
              </a:rPr>
              <a:t>Changing minimum </a:t>
            </a:r>
            <a:r>
              <a:rPr lang="en-US" sz="2200" dirty="0" err="1">
                <a:latin typeface="Helvetica Neue" panose="02000503000000020004" pitchFamily="2" charset="0"/>
                <a:ea typeface="Helvetica Neue" panose="02000503000000020004" pitchFamily="2" charset="0"/>
                <a:cs typeface="Helvetica Neue" panose="02000503000000020004" pitchFamily="2" charset="0"/>
              </a:rPr>
              <a:t>kmer</a:t>
            </a:r>
            <a:r>
              <a:rPr lang="en-US" sz="2200" dirty="0">
                <a:latin typeface="Helvetica Neue" panose="02000503000000020004" pitchFamily="2" charset="0"/>
                <a:ea typeface="Helvetica Neue" panose="02000503000000020004" pitchFamily="2" charset="0"/>
                <a:cs typeface="Helvetica Neue" panose="02000503000000020004" pitchFamily="2" charset="0"/>
              </a:rPr>
              <a:t> coverage from 1 to 32 results in 36% less assembled transcripts and alignments that are 43% shorter on average</a:t>
            </a:r>
          </a:p>
        </p:txBody>
      </p:sp>
      <p:grpSp>
        <p:nvGrpSpPr>
          <p:cNvPr id="17" name="Group 16">
            <a:extLst>
              <a:ext uri="{FF2B5EF4-FFF2-40B4-BE49-F238E27FC236}">
                <a16:creationId xmlns:a16="http://schemas.microsoft.com/office/drawing/2014/main" id="{0AA88BF1-036E-F98C-1FB3-8183BC6F2E37}"/>
              </a:ext>
            </a:extLst>
          </p:cNvPr>
          <p:cNvGrpSpPr/>
          <p:nvPr/>
        </p:nvGrpSpPr>
        <p:grpSpPr>
          <a:xfrm>
            <a:off x="5651292" y="5657671"/>
            <a:ext cx="2867664" cy="1249143"/>
            <a:chOff x="5853719" y="4140818"/>
            <a:chExt cx="6316334" cy="2751370"/>
          </a:xfrm>
        </p:grpSpPr>
        <p:pic>
          <p:nvPicPr>
            <p:cNvPr id="18" name="Picture 17" descr="Diagram&#10;&#10;Description automatically generated">
              <a:extLst>
                <a:ext uri="{FF2B5EF4-FFF2-40B4-BE49-F238E27FC236}">
                  <a16:creationId xmlns:a16="http://schemas.microsoft.com/office/drawing/2014/main" id="{90EDE77F-4988-E6CC-B7D0-DA3DDF578663}"/>
                </a:ext>
              </a:extLst>
            </p:cNvPr>
            <p:cNvPicPr>
              <a:picLocks noChangeAspect="1"/>
            </p:cNvPicPr>
            <p:nvPr/>
          </p:nvPicPr>
          <p:blipFill>
            <a:blip r:embed="rId3">
              <a:alphaModFix amt="60000"/>
            </a:blip>
            <a:stretch>
              <a:fillRect/>
            </a:stretch>
          </p:blipFill>
          <p:spPr>
            <a:xfrm>
              <a:off x="5853719" y="4155808"/>
              <a:ext cx="3092843" cy="2736380"/>
            </a:xfrm>
            <a:prstGeom prst="rect">
              <a:avLst/>
            </a:prstGeom>
          </p:spPr>
        </p:pic>
        <p:pic>
          <p:nvPicPr>
            <p:cNvPr id="19" name="Picture 18" descr="Diagram&#10;&#10;Description automatically generated">
              <a:extLst>
                <a:ext uri="{FF2B5EF4-FFF2-40B4-BE49-F238E27FC236}">
                  <a16:creationId xmlns:a16="http://schemas.microsoft.com/office/drawing/2014/main" id="{C22DF925-9B6E-ED5E-020A-B5991288AF23}"/>
                </a:ext>
              </a:extLst>
            </p:cNvPr>
            <p:cNvPicPr>
              <a:picLocks noChangeAspect="1"/>
            </p:cNvPicPr>
            <p:nvPr/>
          </p:nvPicPr>
          <p:blipFill>
            <a:blip r:embed="rId4">
              <a:alphaModFix amt="60000"/>
            </a:blip>
            <a:stretch>
              <a:fillRect/>
            </a:stretch>
          </p:blipFill>
          <p:spPr>
            <a:xfrm>
              <a:off x="8909091" y="4140818"/>
              <a:ext cx="3260962" cy="2666796"/>
            </a:xfrm>
            <a:prstGeom prst="rect">
              <a:avLst/>
            </a:prstGeom>
          </p:spPr>
        </p:pic>
      </p:grpSp>
    </p:spTree>
    <p:extLst>
      <p:ext uri="{BB962C8B-B14F-4D97-AF65-F5344CB8AC3E}">
        <p14:creationId xmlns:p14="http://schemas.microsoft.com/office/powerpoint/2010/main" val="912961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26B3E28-B085-7CEF-77FA-53F975E7CCBE}"/>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latin typeface="Helvetica Neue" panose="02000503000000020004" pitchFamily="2" charset="0"/>
                <a:ea typeface="Helvetica Neue" panose="02000503000000020004" pitchFamily="2" charset="0"/>
                <a:cs typeface="Helvetica Neue" panose="02000503000000020004" pitchFamily="2" charset="0"/>
              </a:rPr>
              <a:t>Using default settings, cumulative transcript-length distributions resemble those of cumulative database-isoform-length distributions</a:t>
            </a:r>
          </a:p>
        </p:txBody>
      </p:sp>
      <p:sp>
        <p:nvSpPr>
          <p:cNvPr id="5" name="TextBox 4">
            <a:extLst>
              <a:ext uri="{FF2B5EF4-FFF2-40B4-BE49-F238E27FC236}">
                <a16:creationId xmlns:a16="http://schemas.microsoft.com/office/drawing/2014/main" id="{3E67A3D9-2F09-6CCD-80A9-870283F470D9}"/>
              </a:ext>
            </a:extLst>
          </p:cNvPr>
          <p:cNvSpPr txBox="1"/>
          <p:nvPr/>
        </p:nvSpPr>
        <p:spPr>
          <a:xfrm>
            <a:off x="0" y="5657671"/>
            <a:ext cx="5651292" cy="1200329"/>
          </a:xfrm>
          <a:prstGeom prst="rect">
            <a:avLst/>
          </a:prstGeom>
          <a:noFill/>
        </p:spPr>
        <p:txBody>
          <a:bodyPr wrap="square" rtlCol="0">
            <a:spAutoFit/>
          </a:bodyPr>
          <a:lstStyle/>
          <a:p>
            <a:r>
              <a:rPr lang="en-US" dirty="0" err="1">
                <a:solidFill>
                  <a:schemeClr val="bg1">
                    <a:lumMod val="75000"/>
                  </a:schemeClr>
                </a:solidFill>
                <a:latin typeface="Consolas" panose="020B0609020204030204" pitchFamily="49" charset="0"/>
                <a:cs typeface="Consolas" panose="020B0609020204030204" pitchFamily="49" charset="0"/>
              </a:rPr>
              <a:t>mkc</a:t>
            </a:r>
            <a:r>
              <a:rPr lang="en-US" dirty="0">
                <a:solidFill>
                  <a:schemeClr val="bg1">
                    <a:lumMod val="75000"/>
                  </a:schemeClr>
                </a:solidFill>
                <a:latin typeface="Consolas" panose="020B0609020204030204" pitchFamily="49" charset="0"/>
                <a:cs typeface="Consolas" panose="020B0609020204030204" pitchFamily="49" charset="0"/>
              </a:rPr>
              <a:t>:</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min_kmer_cov</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1]</a:t>
            </a:r>
          </a:p>
          <a:p>
            <a:r>
              <a:rPr lang="en-US" dirty="0">
                <a:solidFill>
                  <a:schemeClr val="bg1">
                    <a:lumMod val="75000"/>
                  </a:schemeClr>
                </a:solidFill>
                <a:latin typeface="Consolas" panose="020B0609020204030204" pitchFamily="49" charset="0"/>
                <a:cs typeface="Consolas" panose="020B0609020204030204" pitchFamily="49" charset="0"/>
              </a:rPr>
              <a:t>mir:</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min_iso_ratio</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p>
          <a:p>
            <a:r>
              <a:rPr lang="en-US" dirty="0">
                <a:solidFill>
                  <a:schemeClr val="bg1">
                    <a:lumMod val="75000"/>
                  </a:schemeClr>
                </a:solidFill>
                <a:latin typeface="Consolas" panose="020B0609020204030204" pitchFamily="49" charset="0"/>
                <a:cs typeface="Consolas" panose="020B0609020204030204" pitchFamily="49" charset="0"/>
              </a:rPr>
              <a:t> mg:</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min_glue</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2]</a:t>
            </a:r>
            <a:endParaRPr lang="en-US" dirty="0">
              <a:solidFill>
                <a:schemeClr val="bg1">
                  <a:lumMod val="75000"/>
                </a:schemeClr>
              </a:solidFill>
              <a:latin typeface="Arial" panose="020B0604020202020204" pitchFamily="34" charset="0"/>
              <a:cs typeface="Arial" panose="020B0604020202020204" pitchFamily="34" charset="0"/>
            </a:endParaRPr>
          </a:p>
          <a:p>
            <a:r>
              <a:rPr lang="en-US" dirty="0">
                <a:solidFill>
                  <a:schemeClr val="bg1">
                    <a:lumMod val="75000"/>
                  </a:schemeClr>
                </a:solidFill>
                <a:latin typeface="Consolas" panose="020B0609020204030204" pitchFamily="49" charset="0"/>
                <a:cs typeface="Consolas" panose="020B0609020204030204" pitchFamily="49" charset="0"/>
              </a:rPr>
              <a:t> gf:</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glue_factor</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endParaRPr lang="en-US" dirty="0">
              <a:solidFill>
                <a:schemeClr val="bg1">
                  <a:lumMod val="75000"/>
                </a:schemeClr>
              </a:solidFill>
              <a:latin typeface="Arial" panose="020B0604020202020204" pitchFamily="34" charset="0"/>
              <a:cs typeface="Arial" panose="020B0604020202020204" pitchFamily="34" charset="0"/>
            </a:endParaRPr>
          </a:p>
        </p:txBody>
      </p:sp>
      <p:pic>
        <p:nvPicPr>
          <p:cNvPr id="7" name="Picture 6" descr="Chart, histogram&#10;&#10;Description automatically generated">
            <a:extLst>
              <a:ext uri="{FF2B5EF4-FFF2-40B4-BE49-F238E27FC236}">
                <a16:creationId xmlns:a16="http://schemas.microsoft.com/office/drawing/2014/main" id="{2787AE1F-318D-67E6-F95B-76158F8A4463}"/>
              </a:ext>
            </a:extLst>
          </p:cNvPr>
          <p:cNvPicPr>
            <a:picLocks noChangeAspect="1"/>
          </p:cNvPicPr>
          <p:nvPr/>
        </p:nvPicPr>
        <p:blipFill>
          <a:blip r:embed="rId2"/>
          <a:stretch>
            <a:fillRect/>
          </a:stretch>
        </p:blipFill>
        <p:spPr>
          <a:xfrm>
            <a:off x="2540000" y="1358900"/>
            <a:ext cx="7112000" cy="4140200"/>
          </a:xfrm>
          <a:prstGeom prst="rect">
            <a:avLst/>
          </a:prstGeom>
        </p:spPr>
      </p:pic>
      <p:grpSp>
        <p:nvGrpSpPr>
          <p:cNvPr id="8" name="Group 7">
            <a:extLst>
              <a:ext uri="{FF2B5EF4-FFF2-40B4-BE49-F238E27FC236}">
                <a16:creationId xmlns:a16="http://schemas.microsoft.com/office/drawing/2014/main" id="{D9638F93-F702-4D69-EB2E-041C6260BDE2}"/>
              </a:ext>
            </a:extLst>
          </p:cNvPr>
          <p:cNvGrpSpPr/>
          <p:nvPr/>
        </p:nvGrpSpPr>
        <p:grpSpPr>
          <a:xfrm>
            <a:off x="5651292" y="5657671"/>
            <a:ext cx="2867664" cy="1249143"/>
            <a:chOff x="5853719" y="4140818"/>
            <a:chExt cx="6316334" cy="2751370"/>
          </a:xfrm>
        </p:grpSpPr>
        <p:pic>
          <p:nvPicPr>
            <p:cNvPr id="9" name="Picture 8" descr="Diagram&#10;&#10;Description automatically generated">
              <a:extLst>
                <a:ext uri="{FF2B5EF4-FFF2-40B4-BE49-F238E27FC236}">
                  <a16:creationId xmlns:a16="http://schemas.microsoft.com/office/drawing/2014/main" id="{8D0030E2-0A71-DF26-C118-ADF6C9B8D031}"/>
                </a:ext>
              </a:extLst>
            </p:cNvPr>
            <p:cNvPicPr>
              <a:picLocks noChangeAspect="1"/>
            </p:cNvPicPr>
            <p:nvPr/>
          </p:nvPicPr>
          <p:blipFill>
            <a:blip r:embed="rId3">
              <a:alphaModFix amt="60000"/>
            </a:blip>
            <a:stretch>
              <a:fillRect/>
            </a:stretch>
          </p:blipFill>
          <p:spPr>
            <a:xfrm>
              <a:off x="5853719" y="4155808"/>
              <a:ext cx="3092843" cy="2736380"/>
            </a:xfrm>
            <a:prstGeom prst="rect">
              <a:avLst/>
            </a:prstGeom>
          </p:spPr>
        </p:pic>
        <p:pic>
          <p:nvPicPr>
            <p:cNvPr id="10" name="Picture 9" descr="Diagram&#10;&#10;Description automatically generated">
              <a:extLst>
                <a:ext uri="{FF2B5EF4-FFF2-40B4-BE49-F238E27FC236}">
                  <a16:creationId xmlns:a16="http://schemas.microsoft.com/office/drawing/2014/main" id="{BCA477E1-C814-ACEB-F56B-C5FAFE5054E8}"/>
                </a:ext>
              </a:extLst>
            </p:cNvPr>
            <p:cNvPicPr>
              <a:picLocks noChangeAspect="1"/>
            </p:cNvPicPr>
            <p:nvPr/>
          </p:nvPicPr>
          <p:blipFill>
            <a:blip r:embed="rId4">
              <a:alphaModFix amt="60000"/>
            </a:blip>
            <a:stretch>
              <a:fillRect/>
            </a:stretch>
          </p:blipFill>
          <p:spPr>
            <a:xfrm>
              <a:off x="8909091" y="4140818"/>
              <a:ext cx="3260962" cy="2666796"/>
            </a:xfrm>
            <a:prstGeom prst="rect">
              <a:avLst/>
            </a:prstGeom>
          </p:spPr>
        </p:pic>
      </p:grpSp>
    </p:spTree>
    <p:extLst>
      <p:ext uri="{BB962C8B-B14F-4D97-AF65-F5344CB8AC3E}">
        <p14:creationId xmlns:p14="http://schemas.microsoft.com/office/powerpoint/2010/main" val="1453242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26B3E28-B085-7CEF-77FA-53F975E7CCBE}"/>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latin typeface="Helvetica Neue" panose="02000503000000020004" pitchFamily="2" charset="0"/>
                <a:ea typeface="Helvetica Neue" panose="02000503000000020004" pitchFamily="2" charset="0"/>
                <a:cs typeface="Helvetica Neue" panose="02000503000000020004" pitchFamily="2" charset="0"/>
              </a:rPr>
              <a:t>Increasing the </a:t>
            </a:r>
            <a:r>
              <a:rPr lang="en-US" sz="2200" dirty="0" err="1">
                <a:latin typeface="Helvetica Neue" panose="02000503000000020004" pitchFamily="2" charset="0"/>
                <a:ea typeface="Helvetica Neue" panose="02000503000000020004" pitchFamily="2" charset="0"/>
                <a:cs typeface="Helvetica Neue" panose="02000503000000020004" pitchFamily="2" charset="0"/>
              </a:rPr>
              <a:t>kmer</a:t>
            </a:r>
            <a:r>
              <a:rPr lang="en-US" sz="2200" dirty="0">
                <a:latin typeface="Helvetica Neue" panose="02000503000000020004" pitchFamily="2" charset="0"/>
                <a:ea typeface="Helvetica Neue" panose="02000503000000020004" pitchFamily="2" charset="0"/>
                <a:cs typeface="Helvetica Neue" panose="02000503000000020004" pitchFamily="2" charset="0"/>
              </a:rPr>
              <a:t> coverage from 1 (default) to 32 decreases the length of transcripts versus the length of database isoforms</a:t>
            </a:r>
          </a:p>
        </p:txBody>
      </p:sp>
      <p:sp>
        <p:nvSpPr>
          <p:cNvPr id="5" name="TextBox 4">
            <a:extLst>
              <a:ext uri="{FF2B5EF4-FFF2-40B4-BE49-F238E27FC236}">
                <a16:creationId xmlns:a16="http://schemas.microsoft.com/office/drawing/2014/main" id="{3E67A3D9-2F09-6CCD-80A9-870283F470D9}"/>
              </a:ext>
            </a:extLst>
          </p:cNvPr>
          <p:cNvSpPr txBox="1"/>
          <p:nvPr/>
        </p:nvSpPr>
        <p:spPr>
          <a:xfrm>
            <a:off x="0" y="5657671"/>
            <a:ext cx="5651292" cy="1200329"/>
          </a:xfrm>
          <a:prstGeom prst="rect">
            <a:avLst/>
          </a:prstGeom>
          <a:noFill/>
        </p:spPr>
        <p:txBody>
          <a:bodyPr wrap="square" rtlCol="0">
            <a:spAutoFit/>
          </a:bodyPr>
          <a:lstStyle/>
          <a:p>
            <a:r>
              <a:rPr lang="en-US" dirty="0" err="1">
                <a:solidFill>
                  <a:schemeClr val="bg1">
                    <a:lumMod val="75000"/>
                  </a:schemeClr>
                </a:solidFill>
                <a:latin typeface="Consolas" panose="020B0609020204030204" pitchFamily="49" charset="0"/>
                <a:cs typeface="Consolas" panose="020B0609020204030204" pitchFamily="49" charset="0"/>
              </a:rPr>
              <a:t>mkc</a:t>
            </a:r>
            <a:r>
              <a:rPr lang="en-US" dirty="0">
                <a:solidFill>
                  <a:schemeClr val="bg1">
                    <a:lumMod val="75000"/>
                  </a:schemeClr>
                </a:solidFill>
                <a:latin typeface="Consolas" panose="020B0609020204030204" pitchFamily="49" charset="0"/>
                <a:cs typeface="Consolas" panose="020B0609020204030204" pitchFamily="49" charset="0"/>
              </a:rPr>
              <a:t>:</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min_kmer_cov</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1]</a:t>
            </a:r>
          </a:p>
          <a:p>
            <a:r>
              <a:rPr lang="en-US" dirty="0">
                <a:solidFill>
                  <a:schemeClr val="bg1">
                    <a:lumMod val="75000"/>
                  </a:schemeClr>
                </a:solidFill>
                <a:latin typeface="Consolas" panose="020B0609020204030204" pitchFamily="49" charset="0"/>
                <a:cs typeface="Consolas" panose="020B0609020204030204" pitchFamily="49" charset="0"/>
              </a:rPr>
              <a:t>mir:</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min_iso_ratio</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Inchworm</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A</a:t>
            </a:r>
            <a:r>
              <a:rPr lang="en-US" sz="1400" dirty="0">
                <a:solidFill>
                  <a:schemeClr val="bg1">
                    <a:lumMod val="75000"/>
                  </a:schemeClr>
                </a:solidFill>
                <a:latin typeface="Arial" panose="020B0604020202020204" pitchFamily="34" charset="0"/>
                <a:cs typeface="Arial" panose="020B0604020202020204" pitchFamily="34" charset="0"/>
              </a:rPr>
              <a:t>, </a:t>
            </a:r>
            <a:r>
              <a:rPr lang="en-US" sz="1400" b="1" dirty="0">
                <a:solidFill>
                  <a:schemeClr val="bg1">
                    <a:lumMod val="75000"/>
                  </a:schemeClr>
                </a:solidFill>
                <a:latin typeface="Arial" panose="020B0604020202020204" pitchFamily="34" charset="0"/>
                <a:cs typeface="Arial" panose="020B0604020202020204" pitchFamily="34" charset="0"/>
              </a:rPr>
              <a:t>B</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p>
          <a:p>
            <a:r>
              <a:rPr lang="en-US" dirty="0">
                <a:solidFill>
                  <a:schemeClr val="bg1">
                    <a:lumMod val="75000"/>
                  </a:schemeClr>
                </a:solidFill>
                <a:latin typeface="Consolas" panose="020B0609020204030204" pitchFamily="49" charset="0"/>
                <a:cs typeface="Consolas" panose="020B0609020204030204" pitchFamily="49" charset="0"/>
              </a:rPr>
              <a:t> mg:</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min_glue</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2]</a:t>
            </a:r>
            <a:endParaRPr lang="en-US" dirty="0">
              <a:solidFill>
                <a:schemeClr val="bg1">
                  <a:lumMod val="75000"/>
                </a:schemeClr>
              </a:solidFill>
              <a:latin typeface="Arial" panose="020B0604020202020204" pitchFamily="34" charset="0"/>
              <a:cs typeface="Arial" panose="020B0604020202020204" pitchFamily="34" charset="0"/>
            </a:endParaRPr>
          </a:p>
          <a:p>
            <a:r>
              <a:rPr lang="en-US" dirty="0">
                <a:solidFill>
                  <a:schemeClr val="bg1">
                    <a:lumMod val="75000"/>
                  </a:schemeClr>
                </a:solidFill>
                <a:latin typeface="Consolas" panose="020B0609020204030204" pitchFamily="49" charset="0"/>
                <a:cs typeface="Consolas" panose="020B0609020204030204" pitchFamily="49" charset="0"/>
              </a:rPr>
              <a:t> gf:</a:t>
            </a:r>
            <a:r>
              <a:rPr lang="en-US" dirty="0">
                <a:solidFill>
                  <a:schemeClr val="bg1">
                    <a:lumMod val="75000"/>
                  </a:schemeClr>
                </a:solidFill>
                <a:latin typeface="Arial" panose="020B0604020202020204" pitchFamily="34" charset="0"/>
                <a:cs typeface="Arial" panose="020B0604020202020204" pitchFamily="34" charset="0"/>
              </a:rPr>
              <a:t> </a:t>
            </a:r>
            <a:r>
              <a:rPr lang="en-US" sz="1800" dirty="0">
                <a:solidFill>
                  <a:schemeClr val="bg1">
                    <a:lumMod val="75000"/>
                  </a:schemeClr>
                </a:solidFill>
                <a:latin typeface="Consolas" panose="020B0609020204030204" pitchFamily="49" charset="0"/>
                <a:cs typeface="Consolas" panose="020B0609020204030204" pitchFamily="49" charset="0"/>
              </a:rPr>
              <a:t>--</a:t>
            </a:r>
            <a:r>
              <a:rPr lang="en-US" sz="1800" dirty="0" err="1">
                <a:solidFill>
                  <a:schemeClr val="bg1">
                    <a:lumMod val="75000"/>
                  </a:schemeClr>
                </a:solidFill>
                <a:latin typeface="Consolas" panose="020B0609020204030204" pitchFamily="49" charset="0"/>
                <a:cs typeface="Consolas" panose="020B0609020204030204" pitchFamily="49" charset="0"/>
              </a:rPr>
              <a:t>glue_factor</a:t>
            </a:r>
            <a:r>
              <a:rPr lang="en-US" sz="1800" dirty="0">
                <a:solidFill>
                  <a:schemeClr val="bg1">
                    <a:lumMod val="75000"/>
                  </a:schemeClr>
                </a:solidFill>
                <a:latin typeface="Arial" panose="020B0604020202020204" pitchFamily="34" charset="0"/>
                <a:cs typeface="Arial" panose="020B0604020202020204" pitchFamily="34" charset="0"/>
              </a:rPr>
              <a:t> [</a:t>
            </a:r>
            <a:r>
              <a:rPr lang="en-US" sz="1600" dirty="0">
                <a:solidFill>
                  <a:schemeClr val="bg1">
                    <a:lumMod val="75000"/>
                  </a:schemeClr>
                </a:solidFill>
                <a:latin typeface="Consolas" panose="020B0609020204030204" pitchFamily="49" charset="0"/>
                <a:cs typeface="Consolas" panose="020B0609020204030204" pitchFamily="49" charset="0"/>
              </a:rPr>
              <a:t>Chrysalis</a:t>
            </a:r>
            <a:r>
              <a:rPr lang="en-US" sz="1800" dirty="0">
                <a:solidFill>
                  <a:schemeClr val="bg1">
                    <a:lumMod val="75000"/>
                  </a:schemeClr>
                </a:solidFill>
                <a:latin typeface="Arial" panose="020B0604020202020204" pitchFamily="34" charset="0"/>
                <a:cs typeface="Arial" panose="020B0604020202020204" pitchFamily="34" charset="0"/>
              </a:rPr>
              <a:t> </a:t>
            </a:r>
            <a:r>
              <a:rPr lang="en-US" sz="1400" dirty="0">
                <a:solidFill>
                  <a:schemeClr val="bg1">
                    <a:lumMod val="75000"/>
                  </a:schemeClr>
                </a:solidFill>
                <a:latin typeface="Arial" panose="020B0604020202020204" pitchFamily="34" charset="0"/>
                <a:cs typeface="Arial" panose="020B0604020202020204" pitchFamily="34" charset="0"/>
              </a:rPr>
              <a:t>(</a:t>
            </a:r>
            <a:r>
              <a:rPr lang="en-US" sz="1400" b="1" dirty="0">
                <a:solidFill>
                  <a:schemeClr val="bg1">
                    <a:lumMod val="75000"/>
                  </a:schemeClr>
                </a:solidFill>
                <a:latin typeface="Arial" panose="020B0604020202020204" pitchFamily="34" charset="0"/>
                <a:cs typeface="Arial" panose="020B0604020202020204" pitchFamily="34" charset="0"/>
              </a:rPr>
              <a:t>C</a:t>
            </a:r>
            <a:r>
              <a:rPr lang="en-US" sz="1400" dirty="0">
                <a:solidFill>
                  <a:schemeClr val="bg1">
                    <a:lumMod val="75000"/>
                  </a:schemeClr>
                </a:solidFill>
                <a:latin typeface="Arial" panose="020B0604020202020204" pitchFamily="34" charset="0"/>
                <a:cs typeface="Arial" panose="020B0604020202020204" pitchFamily="34" charset="0"/>
              </a:rPr>
              <a:t>)</a:t>
            </a:r>
            <a:r>
              <a:rPr lang="en-US" sz="1800" dirty="0">
                <a:solidFill>
                  <a:schemeClr val="bg1">
                    <a:lumMod val="75000"/>
                  </a:schemeClr>
                </a:solidFill>
                <a:latin typeface="Arial" panose="020B0604020202020204" pitchFamily="34" charset="0"/>
                <a:cs typeface="Arial" panose="020B0604020202020204" pitchFamily="34" charset="0"/>
              </a:rPr>
              <a:t>, default: 0.05]</a:t>
            </a:r>
            <a:endParaRPr lang="en-US" dirty="0">
              <a:solidFill>
                <a:schemeClr val="bg1">
                  <a:lumMod val="75000"/>
                </a:schemeClr>
              </a:solidFill>
              <a:latin typeface="Arial" panose="020B0604020202020204" pitchFamily="34" charset="0"/>
              <a:cs typeface="Arial" panose="020B0604020202020204" pitchFamily="34" charset="0"/>
            </a:endParaRPr>
          </a:p>
        </p:txBody>
      </p:sp>
      <p:pic>
        <p:nvPicPr>
          <p:cNvPr id="3" name="Picture 2" descr="Chart, line chart&#10;&#10;Description automatically generated">
            <a:extLst>
              <a:ext uri="{FF2B5EF4-FFF2-40B4-BE49-F238E27FC236}">
                <a16:creationId xmlns:a16="http://schemas.microsoft.com/office/drawing/2014/main" id="{FFE443B9-4A19-FA49-66CD-C762B40AA207}"/>
              </a:ext>
            </a:extLst>
          </p:cNvPr>
          <p:cNvPicPr>
            <a:picLocks noChangeAspect="1"/>
          </p:cNvPicPr>
          <p:nvPr/>
        </p:nvPicPr>
        <p:blipFill>
          <a:blip r:embed="rId2"/>
          <a:stretch>
            <a:fillRect/>
          </a:stretch>
        </p:blipFill>
        <p:spPr>
          <a:xfrm>
            <a:off x="2508250" y="1358900"/>
            <a:ext cx="7175500" cy="4140200"/>
          </a:xfrm>
          <a:prstGeom prst="rect">
            <a:avLst/>
          </a:prstGeom>
        </p:spPr>
      </p:pic>
      <p:pic>
        <p:nvPicPr>
          <p:cNvPr id="6" name="Picture 5" descr="Chart, histogram&#10;&#10;Description automatically generated">
            <a:extLst>
              <a:ext uri="{FF2B5EF4-FFF2-40B4-BE49-F238E27FC236}">
                <a16:creationId xmlns:a16="http://schemas.microsoft.com/office/drawing/2014/main" id="{0DA20ECC-C362-5698-F640-F10D9B6108E0}"/>
              </a:ext>
            </a:extLst>
          </p:cNvPr>
          <p:cNvPicPr>
            <a:picLocks noChangeAspect="1"/>
          </p:cNvPicPr>
          <p:nvPr/>
        </p:nvPicPr>
        <p:blipFill>
          <a:blip r:embed="rId3"/>
          <a:stretch>
            <a:fillRect/>
          </a:stretch>
        </p:blipFill>
        <p:spPr>
          <a:xfrm>
            <a:off x="9090702" y="794657"/>
            <a:ext cx="3101298" cy="1805398"/>
          </a:xfrm>
          <a:prstGeom prst="rect">
            <a:avLst/>
          </a:prstGeom>
        </p:spPr>
      </p:pic>
      <p:grpSp>
        <p:nvGrpSpPr>
          <p:cNvPr id="8" name="Group 7">
            <a:extLst>
              <a:ext uri="{FF2B5EF4-FFF2-40B4-BE49-F238E27FC236}">
                <a16:creationId xmlns:a16="http://schemas.microsoft.com/office/drawing/2014/main" id="{F654FC19-E93A-10A1-F94A-A066DC26F478}"/>
              </a:ext>
            </a:extLst>
          </p:cNvPr>
          <p:cNvGrpSpPr/>
          <p:nvPr/>
        </p:nvGrpSpPr>
        <p:grpSpPr>
          <a:xfrm>
            <a:off x="5651292" y="5657671"/>
            <a:ext cx="2867664" cy="1249143"/>
            <a:chOff x="5853719" y="4140818"/>
            <a:chExt cx="6316334" cy="2751370"/>
          </a:xfrm>
        </p:grpSpPr>
        <p:pic>
          <p:nvPicPr>
            <p:cNvPr id="9" name="Picture 8" descr="Diagram&#10;&#10;Description automatically generated">
              <a:extLst>
                <a:ext uri="{FF2B5EF4-FFF2-40B4-BE49-F238E27FC236}">
                  <a16:creationId xmlns:a16="http://schemas.microsoft.com/office/drawing/2014/main" id="{C8758809-BB02-387C-587C-99108ADF3F0D}"/>
                </a:ext>
              </a:extLst>
            </p:cNvPr>
            <p:cNvPicPr>
              <a:picLocks noChangeAspect="1"/>
            </p:cNvPicPr>
            <p:nvPr/>
          </p:nvPicPr>
          <p:blipFill>
            <a:blip r:embed="rId4">
              <a:alphaModFix amt="60000"/>
            </a:blip>
            <a:stretch>
              <a:fillRect/>
            </a:stretch>
          </p:blipFill>
          <p:spPr>
            <a:xfrm>
              <a:off x="5853719" y="4155808"/>
              <a:ext cx="3092843" cy="2736380"/>
            </a:xfrm>
            <a:prstGeom prst="rect">
              <a:avLst/>
            </a:prstGeom>
          </p:spPr>
        </p:pic>
        <p:pic>
          <p:nvPicPr>
            <p:cNvPr id="10" name="Picture 9" descr="Diagram&#10;&#10;Description automatically generated">
              <a:extLst>
                <a:ext uri="{FF2B5EF4-FFF2-40B4-BE49-F238E27FC236}">
                  <a16:creationId xmlns:a16="http://schemas.microsoft.com/office/drawing/2014/main" id="{08CD2B11-73A9-BCDE-4631-08A2ECA6057B}"/>
                </a:ext>
              </a:extLst>
            </p:cNvPr>
            <p:cNvPicPr>
              <a:picLocks noChangeAspect="1"/>
            </p:cNvPicPr>
            <p:nvPr/>
          </p:nvPicPr>
          <p:blipFill>
            <a:blip r:embed="rId5">
              <a:alphaModFix amt="60000"/>
            </a:blip>
            <a:stretch>
              <a:fillRect/>
            </a:stretch>
          </p:blipFill>
          <p:spPr>
            <a:xfrm>
              <a:off x="8909091" y="4140818"/>
              <a:ext cx="3260962" cy="2666796"/>
            </a:xfrm>
            <a:prstGeom prst="rect">
              <a:avLst/>
            </a:prstGeom>
          </p:spPr>
        </p:pic>
      </p:grpSp>
    </p:spTree>
    <p:extLst>
      <p:ext uri="{BB962C8B-B14F-4D97-AF65-F5344CB8AC3E}">
        <p14:creationId xmlns:p14="http://schemas.microsoft.com/office/powerpoint/2010/main" val="27591135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ar chart, histogram&#10;&#10;Description automatically generated">
            <a:extLst>
              <a:ext uri="{FF2B5EF4-FFF2-40B4-BE49-F238E27FC236}">
                <a16:creationId xmlns:a16="http://schemas.microsoft.com/office/drawing/2014/main" id="{A106DB6F-2A06-3AE9-BFC6-D4A4754EFFB6}"/>
              </a:ext>
            </a:extLst>
          </p:cNvPr>
          <p:cNvPicPr>
            <a:picLocks noChangeAspect="1"/>
          </p:cNvPicPr>
          <p:nvPr/>
        </p:nvPicPr>
        <p:blipFill>
          <a:blip r:embed="rId3"/>
          <a:stretch>
            <a:fillRect/>
          </a:stretch>
        </p:blipFill>
        <p:spPr>
          <a:xfrm>
            <a:off x="2552840" y="794657"/>
            <a:ext cx="7086320" cy="5495513"/>
          </a:xfrm>
          <a:prstGeom prst="rect">
            <a:avLst/>
          </a:prstGeom>
        </p:spPr>
      </p:pic>
      <p:sp>
        <p:nvSpPr>
          <p:cNvPr id="5" name="TextBox 4">
            <a:extLst>
              <a:ext uri="{FF2B5EF4-FFF2-40B4-BE49-F238E27FC236}">
                <a16:creationId xmlns:a16="http://schemas.microsoft.com/office/drawing/2014/main" id="{5D8A5202-8BAD-93A9-E5AF-FAE4924A905B}"/>
              </a:ext>
            </a:extLst>
          </p:cNvPr>
          <p:cNvSpPr txBox="1"/>
          <p:nvPr/>
        </p:nvSpPr>
        <p:spPr>
          <a:xfrm>
            <a:off x="0" y="6488668"/>
            <a:ext cx="10620531"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Each bar represents the number of transcripts that have at least x% matched to a database isoform</a:t>
            </a:r>
          </a:p>
        </p:txBody>
      </p:sp>
      <p:sp>
        <p:nvSpPr>
          <p:cNvPr id="6" name="Title 1">
            <a:extLst>
              <a:ext uri="{FF2B5EF4-FFF2-40B4-BE49-F238E27FC236}">
                <a16:creationId xmlns:a16="http://schemas.microsoft.com/office/drawing/2014/main" id="{97977EDC-D0C3-D3CC-4B2E-FD9BBF5D10BA}"/>
              </a:ext>
            </a:extLst>
          </p:cNvPr>
          <p:cNvSpPr txBox="1">
            <a:spLocks/>
          </p:cNvSpPr>
          <p:nvPr/>
        </p:nvSpPr>
        <p:spPr>
          <a:xfrm>
            <a:off x="10329" y="0"/>
            <a:ext cx="12181671"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latin typeface="Helvetica Neue" panose="02000503000000020004" pitchFamily="2" charset="0"/>
                <a:ea typeface="Helvetica Neue" panose="02000503000000020004" pitchFamily="2" charset="0"/>
                <a:cs typeface="Helvetica Neue" panose="02000503000000020004" pitchFamily="2" charset="0"/>
              </a:rPr>
              <a:t>A general trend for minimum </a:t>
            </a:r>
            <a:r>
              <a:rPr lang="en-US" sz="2200" dirty="0" err="1">
                <a:latin typeface="Helvetica Neue" panose="02000503000000020004" pitchFamily="2" charset="0"/>
                <a:ea typeface="Helvetica Neue" panose="02000503000000020004" pitchFamily="2" charset="0"/>
                <a:cs typeface="Helvetica Neue" panose="02000503000000020004" pitchFamily="2" charset="0"/>
              </a:rPr>
              <a:t>kmer</a:t>
            </a:r>
            <a:r>
              <a:rPr lang="en-US" sz="2200" dirty="0">
                <a:latin typeface="Helvetica Neue" panose="02000503000000020004" pitchFamily="2" charset="0"/>
                <a:ea typeface="Helvetica Neue" panose="02000503000000020004" pitchFamily="2" charset="0"/>
                <a:cs typeface="Helvetica Neue" panose="02000503000000020004" pitchFamily="2" charset="0"/>
              </a:rPr>
              <a:t> coverage and x% matched transcripts </a:t>
            </a:r>
          </a:p>
        </p:txBody>
      </p:sp>
    </p:spTree>
    <p:extLst>
      <p:ext uri="{BB962C8B-B14F-4D97-AF65-F5344CB8AC3E}">
        <p14:creationId xmlns:p14="http://schemas.microsoft.com/office/powerpoint/2010/main" val="3052439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A347E84-4469-65EA-3F0C-40674255AC98}"/>
              </a:ext>
            </a:extLst>
          </p:cNvPr>
          <p:cNvSpPr>
            <a:spLocks noGrp="1"/>
          </p:cNvSpPr>
          <p:nvPr>
            <p:ph idx="1"/>
          </p:nvPr>
        </p:nvSpPr>
        <p:spPr/>
        <p:txBody>
          <a:bodyPr/>
          <a:lstStyle/>
          <a:p>
            <a:r>
              <a:rPr lang="en-US" dirty="0"/>
              <a:t>Outline for remaining slides</a:t>
            </a:r>
          </a:p>
          <a:p>
            <a:pPr lvl="1"/>
            <a:r>
              <a:rPr lang="en-US" dirty="0"/>
              <a:t>Transition to the calculation of various metrics that demonstrate the completeness and correctness</a:t>
            </a:r>
          </a:p>
          <a:p>
            <a:pPr lvl="2"/>
            <a:r>
              <a:rPr lang="en-US" dirty="0"/>
              <a:t>Show results for some of the apparently more important ones</a:t>
            </a:r>
          </a:p>
          <a:p>
            <a:pPr lvl="2"/>
            <a:r>
              <a:rPr lang="en-US" dirty="0"/>
              <a:t>Communicate ideas about figuring out what we need to maximize and minimize, what I currently think, etc.</a:t>
            </a:r>
          </a:p>
        </p:txBody>
      </p:sp>
    </p:spTree>
    <p:extLst>
      <p:ext uri="{BB962C8B-B14F-4D97-AF65-F5344CB8AC3E}">
        <p14:creationId xmlns:p14="http://schemas.microsoft.com/office/powerpoint/2010/main" val="3143845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6"/>
            <a:ext cx="6096000" cy="5268687"/>
          </a:xfrm>
        </p:spPr>
        <p:txBody>
          <a:bodyPr>
            <a:normAutofit/>
          </a:bodyPr>
          <a:lstStyle/>
          <a:p>
            <a:r>
              <a:rPr lang="en-US" sz="2000" dirty="0">
                <a:latin typeface="Arial" panose="020B0604020202020204" pitchFamily="34" charset="0"/>
                <a:cs typeface="Arial" panose="020B0604020202020204" pitchFamily="34" charset="0"/>
              </a:rPr>
              <a:t>The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4tU-seq data contains spike-in sequences from another yeast species, </a:t>
            </a:r>
            <a:r>
              <a:rPr lang="en-US" sz="2000" i="1" dirty="0">
                <a:latin typeface="Arial" panose="020B0604020202020204" pitchFamily="34" charset="0"/>
                <a:cs typeface="Arial" panose="020B0604020202020204" pitchFamily="34" charset="0"/>
              </a:rPr>
              <a:t>K. lactis</a:t>
            </a:r>
          </a:p>
          <a:p>
            <a:r>
              <a:rPr lang="en-US" sz="2000" dirty="0">
                <a:latin typeface="Arial" panose="020B0604020202020204" pitchFamily="34" charset="0"/>
                <a:cs typeface="Arial" panose="020B0604020202020204" pitchFamily="34" charset="0"/>
              </a:rPr>
              <a:t>Data are aligned to a combined reference genome composed of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t>
            </a:r>
            <a:r>
              <a:rPr lang="en-US" sz="2000" i="1" dirty="0">
                <a:latin typeface="Arial" panose="020B0604020202020204" pitchFamily="34" charset="0"/>
                <a:cs typeface="Arial" panose="020B0604020202020204" pitchFamily="34" charset="0"/>
              </a:rPr>
              <a:t>K. lactis</a:t>
            </a:r>
            <a:r>
              <a:rPr lang="en-US" sz="2000" dirty="0">
                <a:latin typeface="Arial" panose="020B0604020202020204" pitchFamily="34" charset="0"/>
                <a:cs typeface="Arial" panose="020B0604020202020204" pitchFamily="34" charset="0"/>
              </a:rPr>
              <a:t>, and the 20S RNA </a:t>
            </a:r>
            <a:r>
              <a:rPr lang="en-US" sz="2000" dirty="0" err="1">
                <a:latin typeface="Arial" panose="020B0604020202020204" pitchFamily="34" charset="0"/>
                <a:cs typeface="Arial" panose="020B0604020202020204" pitchFamily="34" charset="0"/>
              </a:rPr>
              <a:t>narnavirus</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Alignments to </a:t>
            </a:r>
            <a:r>
              <a:rPr lang="en-US" sz="2000" i="1" dirty="0">
                <a:latin typeface="Arial" panose="020B0604020202020204" pitchFamily="34" charset="0"/>
                <a:cs typeface="Arial" panose="020B0604020202020204" pitchFamily="34" charset="0"/>
              </a:rPr>
              <a:t>K. lactis</a:t>
            </a:r>
            <a:r>
              <a:rPr lang="en-US" sz="2000" dirty="0">
                <a:latin typeface="Arial" panose="020B0604020202020204" pitchFamily="34" charset="0"/>
                <a:cs typeface="Arial" panose="020B0604020202020204" pitchFamily="34" charset="0"/>
              </a:rPr>
              <a:t> and 20S sequences are removed</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8" name="Picture 7">
            <a:extLst>
              <a:ext uri="{FF2B5EF4-FFF2-40B4-BE49-F238E27FC236}">
                <a16:creationId xmlns:a16="http://schemas.microsoft.com/office/drawing/2014/main" id="{EDE42818-59F4-EE5C-88FB-82CF38500312}"/>
              </a:ext>
            </a:extLst>
          </p:cNvPr>
          <p:cNvPicPr>
            <a:picLocks noChangeAspect="1"/>
          </p:cNvPicPr>
          <p:nvPr/>
        </p:nvPicPr>
        <p:blipFill>
          <a:blip r:embed="rId3"/>
          <a:stretch>
            <a:fillRect/>
          </a:stretch>
        </p:blipFill>
        <p:spPr>
          <a:xfrm>
            <a:off x="6581500" y="794656"/>
            <a:ext cx="5124999" cy="5604235"/>
          </a:xfrm>
          <a:prstGeom prst="rect">
            <a:avLst/>
          </a:prstGeom>
        </p:spPr>
      </p:pic>
      <p:sp>
        <p:nvSpPr>
          <p:cNvPr id="9" name="TextBox 8">
            <a:extLst>
              <a:ext uri="{FF2B5EF4-FFF2-40B4-BE49-F238E27FC236}">
                <a16:creationId xmlns:a16="http://schemas.microsoft.com/office/drawing/2014/main" id="{85D8FB97-C03B-E03A-7548-3B5AB6227D0B}"/>
              </a:ext>
            </a:extLst>
          </p:cNvPr>
          <p:cNvSpPr txBox="1"/>
          <p:nvPr/>
        </p:nvSpPr>
        <p:spPr>
          <a:xfrm>
            <a:off x="6485641" y="6351756"/>
            <a:ext cx="4441616" cy="246221"/>
          </a:xfrm>
          <a:prstGeom prst="rect">
            <a:avLst/>
          </a:prstGeom>
          <a:noFill/>
        </p:spPr>
        <p:txBody>
          <a:bodyPr wrap="square" rtlCol="0">
            <a:spAutoFit/>
          </a:bodyPr>
          <a:lstStyle/>
          <a:p>
            <a:r>
              <a:rPr lang="en-US" sz="1000" i="1" dirty="0">
                <a:solidFill>
                  <a:schemeClr val="bg1">
                    <a:lumMod val="50000"/>
                  </a:schemeClr>
                </a:solidFill>
                <a:latin typeface="Arial" panose="020B0604020202020204" pitchFamily="34" charset="0"/>
                <a:cs typeface="Arial" panose="020B0604020202020204" pitchFamily="34" charset="0"/>
              </a:rPr>
              <a:t>Handwritten notes for </a:t>
            </a:r>
            <a:r>
              <a:rPr lang="en-US" sz="1000" i="1" dirty="0" err="1">
                <a:solidFill>
                  <a:schemeClr val="bg1">
                    <a:lumMod val="50000"/>
                  </a:schemeClr>
                </a:solidFill>
                <a:latin typeface="Arial" panose="020B0604020202020204" pitchFamily="34" charset="0"/>
                <a:cs typeface="Arial" panose="020B0604020202020204" pitchFamily="34" charset="0"/>
              </a:rPr>
              <a:t>sussing</a:t>
            </a:r>
            <a:r>
              <a:rPr lang="en-US" sz="1000" i="1" dirty="0">
                <a:solidFill>
                  <a:schemeClr val="bg1">
                    <a:lumMod val="50000"/>
                  </a:schemeClr>
                </a:solidFill>
                <a:latin typeface="Arial" panose="020B0604020202020204" pitchFamily="34" charset="0"/>
                <a:cs typeface="Arial" panose="020B0604020202020204" pitchFamily="34" charset="0"/>
              </a:rPr>
              <a:t> out the preprocessing and alignment steps</a:t>
            </a:r>
          </a:p>
        </p:txBody>
      </p:sp>
    </p:spTree>
    <p:extLst>
      <p:ext uri="{BB962C8B-B14F-4D97-AF65-F5344CB8AC3E}">
        <p14:creationId xmlns:p14="http://schemas.microsoft.com/office/powerpoint/2010/main" val="22404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6096000" cy="6063343"/>
          </a:xfrm>
          <a:solidFill>
            <a:schemeClr val="bg1"/>
          </a:solidFill>
        </p:spPr>
        <p:txBody>
          <a:bodyPr>
            <a:normAutofit fontScale="85000" lnSpcReduction="10000"/>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A</a:t>
            </a:r>
            <a:r>
              <a:rPr lang="en-US" sz="2000" b="0" i="0" dirty="0">
                <a:effectLst/>
                <a:latin typeface="Arial" panose="020B0604020202020204" pitchFamily="34" charset="0"/>
                <a:cs typeface="Arial" panose="020B0604020202020204" pitchFamily="34" charset="0"/>
              </a:rPr>
              <a:t>) We input reads that were…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Not processed</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a:t>
            </a:r>
            <a:r>
              <a:rPr lang="en-US" sz="1600" b="0" i="0" dirty="0" err="1">
                <a:effectLst/>
                <a:latin typeface="Consolas" panose="020B0609020204030204" pitchFamily="49" charset="0"/>
                <a:cs typeface="Consolas" panose="020B0609020204030204" pitchFamily="49" charset="0"/>
              </a:rPr>
              <a:t>trim_galore</a:t>
            </a:r>
            <a:r>
              <a:rPr lang="en-US" sz="1600" b="0" i="0" dirty="0">
                <a:effectLst/>
                <a:latin typeface="Arial" panose="020B0604020202020204" pitchFamily="34" charset="0"/>
                <a:cs typeface="Arial" panose="020B0604020202020204" pitchFamily="34" charset="0"/>
              </a:rPr>
              <a:t> alone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a:t>
            </a:r>
            <a:r>
              <a:rPr lang="en-US" sz="1600" b="0" i="0" dirty="0" err="1">
                <a:effectLst/>
                <a:latin typeface="Consolas" panose="020B0609020204030204" pitchFamily="49" charset="0"/>
                <a:cs typeface="Consolas" panose="020B0609020204030204" pitchFamily="49" charset="0"/>
              </a:rPr>
              <a:t>Rcorrector</a:t>
            </a:r>
            <a:r>
              <a:rPr lang="en-US" sz="1600" b="0" i="0" dirty="0">
                <a:effectLst/>
                <a:latin typeface="Arial" panose="020B0604020202020204" pitchFamily="34" charset="0"/>
                <a:cs typeface="Arial" panose="020B0604020202020204" pitchFamily="34" charset="0"/>
              </a:rPr>
              <a:t> alone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both </a:t>
            </a:r>
            <a:r>
              <a:rPr lang="en-US" sz="1600" b="0" i="0" dirty="0" err="1">
                <a:effectLst/>
                <a:latin typeface="Consolas" panose="020B0609020204030204" pitchFamily="49" charset="0"/>
                <a:cs typeface="Consolas" panose="020B0609020204030204" pitchFamily="49" charset="0"/>
              </a:rPr>
              <a:t>trim_galore</a:t>
            </a:r>
            <a:r>
              <a:rPr lang="en-US" sz="1600" b="0" i="0" dirty="0">
                <a:effectLst/>
                <a:latin typeface="Arial" panose="020B0604020202020204" pitchFamily="34" charset="0"/>
                <a:cs typeface="Arial" panose="020B0604020202020204" pitchFamily="34" charset="0"/>
              </a:rPr>
              <a:t> and </a:t>
            </a:r>
            <a:r>
              <a:rPr lang="en-US" sz="1600" b="0" i="0" dirty="0" err="1">
                <a:effectLst/>
                <a:latin typeface="Consolas" panose="020B0609020204030204" pitchFamily="49" charset="0"/>
                <a:cs typeface="Consolas" panose="020B0609020204030204" pitchFamily="49" charset="0"/>
              </a:rPr>
              <a:t>Rcorrector</a:t>
            </a:r>
            <a:endParaRPr lang="en-US" sz="1600" b="0" i="0" dirty="0">
              <a:effectLst/>
              <a:latin typeface="Consolas" panose="020B0609020204030204" pitchFamily="49" charset="0"/>
              <a:cs typeface="Consolas" panose="020B0609020204030204" pitchFamily="49" charset="0"/>
            </a:endParaRP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A–B</a:t>
            </a:r>
            <a:r>
              <a:rPr lang="en-US" sz="2000" dirty="0">
                <a:latin typeface="Arial" panose="020B0604020202020204" pitchFamily="34" charset="0"/>
                <a:cs typeface="Arial" panose="020B0604020202020204" pitchFamily="34" charset="0"/>
              </a:rPr>
              <a:t>) We aligned (</a:t>
            </a:r>
            <a:r>
              <a:rPr lang="en-US" sz="2000" dirty="0">
                <a:latin typeface="Consolas" panose="020B0609020204030204" pitchFamily="49" charset="0"/>
                <a:cs typeface="Consolas" panose="020B0609020204030204" pitchFamily="49" charset="0"/>
              </a:rPr>
              <a:t>STAR</a:t>
            </a:r>
            <a:r>
              <a:rPr lang="en-US" sz="2000" dirty="0">
                <a:latin typeface="Arial" panose="020B0604020202020204" pitchFamily="34" charset="0"/>
                <a:cs typeface="Arial" panose="020B0604020202020204" pitchFamily="34" charset="0"/>
              </a:rPr>
              <a:t>) reads in two different modes:</a:t>
            </a:r>
          </a:p>
          <a:p>
            <a:pPr lvl="1"/>
            <a:r>
              <a:rPr lang="en-US" sz="1200" dirty="0" err="1">
                <a:latin typeface="Arial" panose="020B0604020202020204" pitchFamily="34" charset="0"/>
                <a:cs typeface="Arial" panose="020B0604020202020204" pitchFamily="34" charset="0"/>
              </a:rPr>
              <a:t>EndToEnd</a:t>
            </a:r>
            <a:endParaRPr lang="en-US" sz="1200" dirty="0">
              <a:latin typeface="Arial" panose="020B0604020202020204" pitchFamily="34" charset="0"/>
              <a:cs typeface="Arial" panose="020B0604020202020204" pitchFamily="34" charset="0"/>
            </a:endParaRPr>
          </a:p>
          <a:p>
            <a:pPr lvl="1"/>
            <a:r>
              <a:rPr lang="en-US" sz="1200" dirty="0">
                <a:latin typeface="Arial" panose="020B0604020202020204" pitchFamily="34" charset="0"/>
                <a:cs typeface="Arial" panose="020B0604020202020204" pitchFamily="34" charset="0"/>
              </a:rPr>
              <a:t>Local</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B</a:t>
            </a:r>
            <a:r>
              <a:rPr lang="en-US" sz="2000" b="0" i="0" dirty="0">
                <a:effectLst/>
                <a:latin typeface="Arial" panose="020B0604020202020204" pitchFamily="34" charset="0"/>
                <a:cs typeface="Arial" panose="020B0604020202020204" pitchFamily="34" charset="0"/>
              </a:rPr>
              <a:t>) Run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genome-guided mode allowing </a:t>
            </a:r>
            <a:r>
              <a:rPr lang="en-US" sz="2000" b="0" i="1" dirty="0">
                <a:effectLst/>
                <a:latin typeface="Arial" panose="020B0604020202020204" pitchFamily="34" charset="0"/>
                <a:cs typeface="Arial" panose="020B0604020202020204" pitchFamily="34" charset="0"/>
              </a:rPr>
              <a:t>n</a:t>
            </a:r>
            <a:r>
              <a:rPr lang="en-US" sz="2000" b="0" i="0" dirty="0">
                <a:effectLst/>
                <a:latin typeface="Arial" panose="020B0604020202020204" pitchFamily="34" charset="0"/>
                <a:cs typeface="Arial" panose="020B0604020202020204" pitchFamily="34" charset="0"/>
              </a:rPr>
              <a:t> numbers of multi-mapping reads:</a:t>
            </a:r>
          </a:p>
          <a:p>
            <a:pPr lvl="1"/>
            <a:r>
              <a:rPr lang="en-US" sz="1600" dirty="0">
                <a:latin typeface="Arial" panose="020B0604020202020204" pitchFamily="34" charset="0"/>
                <a:cs typeface="Arial" panose="020B0604020202020204" pitchFamily="34" charset="0"/>
              </a:rPr>
              <a:t>1 (i.e., multi-mapping reads not allowed)</a:t>
            </a:r>
          </a:p>
          <a:p>
            <a:pPr lvl="1"/>
            <a:r>
              <a:rPr lang="en-US" sz="1600" b="0" i="0" dirty="0">
                <a:effectLst/>
                <a:latin typeface="Arial" panose="020B0604020202020204" pitchFamily="34" charset="0"/>
                <a:cs typeface="Arial" panose="020B0604020202020204" pitchFamily="34" charset="0"/>
              </a:rPr>
              <a:t>5</a:t>
            </a:r>
          </a:p>
          <a:p>
            <a:pPr lvl="1"/>
            <a:r>
              <a:rPr lang="en-US" sz="1600" b="0" i="0" dirty="0">
                <a:effectLst/>
                <a:latin typeface="Arial" panose="020B0604020202020204" pitchFamily="34" charset="0"/>
                <a:cs typeface="Arial" panose="020B0604020202020204" pitchFamily="34" charset="0"/>
              </a:rPr>
              <a:t>10</a:t>
            </a:r>
          </a:p>
          <a:p>
            <a:pPr lvl="1"/>
            <a:r>
              <a:rPr lang="en-US" sz="1600" dirty="0">
                <a:latin typeface="Arial" panose="020B0604020202020204" pitchFamily="34" charset="0"/>
                <a:cs typeface="Arial" panose="020B0604020202020204" pitchFamily="34" charset="0"/>
              </a:rPr>
              <a:t>15</a:t>
            </a:r>
          </a:p>
          <a:p>
            <a:pPr lvl="1"/>
            <a:r>
              <a:rPr lang="en-US" sz="1600" b="0" i="0" dirty="0">
                <a:effectLst/>
                <a:latin typeface="Arial" panose="020B0604020202020204" pitchFamily="34" charset="0"/>
                <a:cs typeface="Arial" panose="020B0604020202020204" pitchFamily="34" charset="0"/>
              </a:rPr>
              <a:t>50</a:t>
            </a:r>
          </a:p>
          <a:p>
            <a:pPr lvl="1"/>
            <a:r>
              <a:rPr lang="en-US" sz="1600" dirty="0">
                <a:latin typeface="Arial" panose="020B0604020202020204" pitchFamily="34" charset="0"/>
                <a:cs typeface="Arial" panose="020B0604020202020204" pitchFamily="34" charset="0"/>
              </a:rPr>
              <a:t>100</a:t>
            </a:r>
          </a:p>
          <a:p>
            <a:r>
              <a:rPr lang="en-US" sz="2000" b="0" i="0" dirty="0">
                <a:effectLst/>
                <a:latin typeface="Arial" panose="020B0604020202020204" pitchFamily="34" charset="0"/>
                <a:cs typeface="Arial" panose="020B0604020202020204" pitchFamily="34" charset="0"/>
              </a:rPr>
              <a:t>Run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genome-free mode not allowing multi-mapping reads </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Input the results of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genome-guided and genome-free runs to </a:t>
            </a:r>
            <a:r>
              <a:rPr lang="en-US" sz="2000" dirty="0">
                <a:latin typeface="Consolas" panose="020B0609020204030204" pitchFamily="49" charset="0"/>
                <a:cs typeface="Consolas" panose="020B0609020204030204" pitchFamily="49" charset="0"/>
              </a:rPr>
              <a:t>PASA</a:t>
            </a:r>
            <a:r>
              <a:rPr lang="en-US" sz="2000" dirty="0">
                <a:latin typeface="Arial" panose="020B0604020202020204" pitchFamily="34" charset="0"/>
                <a:cs typeface="Arial" panose="020B0604020202020204" pitchFamily="34" charset="0"/>
              </a:rPr>
              <a:t>, running it with its three different algorithms to cluster and assemble alignments</a:t>
            </a:r>
            <a:endParaRPr lang="en-US" sz="2000" b="0" i="0" dirty="0">
              <a:effectLst/>
              <a:latin typeface="Arial" panose="020B0604020202020204" pitchFamily="34" charset="0"/>
              <a:cs typeface="Arial" panose="020B0604020202020204" pitchFamily="34" charset="0"/>
            </a:endParaRPr>
          </a:p>
          <a:p>
            <a:pPr marL="800100" lvl="1" indent="-342900">
              <a:buFont typeface="+mj-lt"/>
              <a:buAutoNum type="alphaLcParenR"/>
            </a:pPr>
            <a:r>
              <a:rPr lang="en-US" sz="1600" dirty="0">
                <a:latin typeface="Arial" panose="020B0604020202020204" pitchFamily="34" charset="0"/>
                <a:cs typeface="Arial" panose="020B0604020202020204" pitchFamily="34" charset="0"/>
              </a:rPr>
              <a:t> </a:t>
            </a:r>
            <a:r>
              <a:rPr lang="en-US" sz="1600" dirty="0" err="1">
                <a:latin typeface="Consolas" panose="020B0609020204030204" pitchFamily="49" charset="0"/>
                <a:cs typeface="Consolas" panose="020B0609020204030204" pitchFamily="49" charset="0"/>
              </a:rPr>
              <a:t>minimal_overlap</a:t>
            </a:r>
            <a:endParaRPr lang="en-US" sz="1600" dirty="0">
              <a:latin typeface="Arial" panose="020B0604020202020204" pitchFamily="34" charset="0"/>
              <a:cs typeface="Arial" panose="020B0604020202020204" pitchFamily="34" charset="0"/>
            </a:endParaRP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 </a:t>
            </a:r>
            <a:r>
              <a:rPr lang="en-US" sz="1600" b="0" i="0" dirty="0" err="1">
                <a:effectLst/>
                <a:latin typeface="Consolas" panose="020B0609020204030204" pitchFamily="49" charset="0"/>
                <a:cs typeface="Consolas" panose="020B0609020204030204" pitchFamily="49" charset="0"/>
              </a:rPr>
              <a:t>stringent_alignment_overlap</a:t>
            </a:r>
            <a:endParaRPr lang="en-US" sz="1600" b="0" i="0" dirty="0">
              <a:effectLst/>
              <a:latin typeface="Consolas" panose="020B0609020204030204" pitchFamily="49" charset="0"/>
              <a:cs typeface="Consolas" panose="020B0609020204030204" pitchFamily="49" charset="0"/>
            </a:endParaRPr>
          </a:p>
          <a:p>
            <a:pPr marL="800100" lvl="1" indent="-342900">
              <a:buFont typeface="+mj-lt"/>
              <a:buAutoNum type="alphaLcParenR"/>
            </a:pPr>
            <a:r>
              <a:rPr lang="en-US" sz="1600" dirty="0">
                <a:latin typeface="Arial" panose="020B0604020202020204" pitchFamily="34" charset="0"/>
                <a:cs typeface="Arial" panose="020B0604020202020204" pitchFamily="34" charset="0"/>
              </a:rPr>
              <a:t> </a:t>
            </a:r>
            <a:r>
              <a:rPr lang="en-US" sz="1600" dirty="0" err="1">
                <a:latin typeface="Consolas" panose="020B0609020204030204" pitchFamily="49" charset="0"/>
                <a:cs typeface="Consolas" panose="020B0609020204030204" pitchFamily="49" charset="0"/>
              </a:rPr>
              <a:t>gene_overlap</a:t>
            </a:r>
            <a:endParaRPr lang="en-US" sz="1600" b="0" i="0" dirty="0">
              <a:effectLst/>
              <a:latin typeface="Consolas" panose="020B0609020204030204" pitchFamily="49" charset="0"/>
              <a:cs typeface="Consolas" panose="020B0609020204030204" pitchFamily="49"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In an experiment to </a:t>
            </a:r>
            <a:r>
              <a:rPr lang="en-US" sz="2200" b="1" i="1" dirty="0">
                <a:solidFill>
                  <a:srgbClr val="737373"/>
                </a:solidFill>
                <a:latin typeface="Helvetica Neue" panose="02000503000000020004" pitchFamily="2" charset="0"/>
              </a:rPr>
              <a:t>optimize</a:t>
            </a:r>
            <a:r>
              <a:rPr lang="en-US" sz="2200" dirty="0">
                <a:solidFill>
                  <a:srgbClr val="737373"/>
                </a:solidFill>
                <a:latin typeface="Helvetica Neue" panose="02000503000000020004" pitchFamily="2" charset="0"/>
              </a:rPr>
              <a:t> read quality control and transcriptome assembly settings, we generated hundreds of transcriptome assemblies…</a:t>
            </a:r>
            <a:endParaRPr lang="en-US" sz="2200" dirty="0"/>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096000" y="794656"/>
            <a:ext cx="8196942" cy="10826976"/>
          </a:xfrm>
          <a:prstGeom prst="rect">
            <a:avLst/>
          </a:prstGeom>
        </p:spPr>
      </p:pic>
      <p:sp>
        <p:nvSpPr>
          <p:cNvPr id="2" name="Rectangle 1">
            <a:extLst>
              <a:ext uri="{FF2B5EF4-FFF2-40B4-BE49-F238E27FC236}">
                <a16:creationId xmlns:a16="http://schemas.microsoft.com/office/drawing/2014/main" id="{DA086DE7-A8D8-3E52-4B32-4F8B7552727E}"/>
              </a:ext>
            </a:extLst>
          </p:cNvPr>
          <p:cNvSpPr/>
          <p:nvPr/>
        </p:nvSpPr>
        <p:spPr>
          <a:xfrm>
            <a:off x="11020926" y="2562726"/>
            <a:ext cx="1171074" cy="441559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66FB83-B1FB-D41A-E7BA-9E52C8436A2C}"/>
              </a:ext>
            </a:extLst>
          </p:cNvPr>
          <p:cNvSpPr/>
          <p:nvPr/>
        </p:nvSpPr>
        <p:spPr>
          <a:xfrm>
            <a:off x="8057712" y="6733674"/>
            <a:ext cx="1171074" cy="27271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F77736D-B8EA-A5F0-51A1-8735702604FA}"/>
              </a:ext>
            </a:extLst>
          </p:cNvPr>
          <p:cNvCxnSpPr>
            <a:cxnSpLocks/>
          </p:cNvCxnSpPr>
          <p:nvPr/>
        </p:nvCxnSpPr>
        <p:spPr>
          <a:xfrm>
            <a:off x="3704734" y="1034244"/>
            <a:ext cx="4782318" cy="94547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36E88B3-2518-6795-F174-9D1EE180D354}"/>
              </a:ext>
            </a:extLst>
          </p:cNvPr>
          <p:cNvCxnSpPr>
            <a:cxnSpLocks/>
          </p:cNvCxnSpPr>
          <p:nvPr/>
        </p:nvCxnSpPr>
        <p:spPr>
          <a:xfrm flipV="1">
            <a:off x="2974019" y="3826327"/>
            <a:ext cx="5575956" cy="66133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8E0D41-B6C1-E687-FF0B-F902C73FDD64}"/>
              </a:ext>
            </a:extLst>
          </p:cNvPr>
          <p:cNvCxnSpPr>
            <a:cxnSpLocks/>
          </p:cNvCxnSpPr>
          <p:nvPr/>
        </p:nvCxnSpPr>
        <p:spPr>
          <a:xfrm flipV="1">
            <a:off x="5282214" y="3826326"/>
            <a:ext cx="3267761" cy="126057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450E7A6-7073-11D0-26FF-1CED3F17C639}"/>
              </a:ext>
            </a:extLst>
          </p:cNvPr>
          <p:cNvCxnSpPr>
            <a:cxnSpLocks/>
          </p:cNvCxnSpPr>
          <p:nvPr/>
        </p:nvCxnSpPr>
        <p:spPr>
          <a:xfrm flipV="1">
            <a:off x="5282214" y="5015883"/>
            <a:ext cx="3284737" cy="710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FD5AC3B-8A5A-9385-CD82-AC7A59927E32}"/>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cxnSp>
        <p:nvCxnSpPr>
          <p:cNvPr id="7" name="Straight Arrow Connector 6">
            <a:extLst>
              <a:ext uri="{FF2B5EF4-FFF2-40B4-BE49-F238E27FC236}">
                <a16:creationId xmlns:a16="http://schemas.microsoft.com/office/drawing/2014/main" id="{0135EC6B-D33A-3393-B125-B43AC5FCB10C}"/>
              </a:ext>
            </a:extLst>
          </p:cNvPr>
          <p:cNvCxnSpPr>
            <a:cxnSpLocks/>
          </p:cNvCxnSpPr>
          <p:nvPr/>
        </p:nvCxnSpPr>
        <p:spPr>
          <a:xfrm>
            <a:off x="3977196" y="3005093"/>
            <a:ext cx="4572779" cy="84781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EB23749-AE96-377D-D811-ACEFE1FD4D5B}"/>
              </a:ext>
            </a:extLst>
          </p:cNvPr>
          <p:cNvCxnSpPr>
            <a:cxnSpLocks/>
          </p:cNvCxnSpPr>
          <p:nvPr/>
        </p:nvCxnSpPr>
        <p:spPr>
          <a:xfrm>
            <a:off x="3977196" y="2301512"/>
            <a:ext cx="4589755" cy="10231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7943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3EF6-B8D5-818B-2AD6-A6BF234C6860}"/>
              </a:ext>
            </a:extLst>
          </p:cNvPr>
          <p:cNvSpPr>
            <a:spLocks noGrp="1"/>
          </p:cNvSpPr>
          <p:nvPr>
            <p:ph type="title"/>
          </p:nvPr>
        </p:nvSpPr>
        <p:spPr/>
        <p:txBody>
          <a:bodyPr/>
          <a:lstStyle/>
          <a:p>
            <a:r>
              <a:rPr lang="en-US" dirty="0"/>
              <a:t>The Central Problem </a:t>
            </a:r>
          </a:p>
        </p:txBody>
      </p:sp>
      <p:sp>
        <p:nvSpPr>
          <p:cNvPr id="3" name="Content Placeholder 2">
            <a:extLst>
              <a:ext uri="{FF2B5EF4-FFF2-40B4-BE49-F238E27FC236}">
                <a16:creationId xmlns:a16="http://schemas.microsoft.com/office/drawing/2014/main" id="{1D879880-292D-8B60-DB8E-AC50836C3052}"/>
              </a:ext>
            </a:extLst>
          </p:cNvPr>
          <p:cNvSpPr>
            <a:spLocks noGrp="1"/>
          </p:cNvSpPr>
          <p:nvPr>
            <p:ph idx="1"/>
          </p:nvPr>
        </p:nvSpPr>
        <p:spPr/>
        <p:txBody>
          <a:bodyPr/>
          <a:lstStyle/>
          <a:p>
            <a:pPr marL="0" indent="0">
              <a:buNone/>
            </a:pPr>
            <a:r>
              <a:rPr lang="en-US" b="0" i="1" dirty="0">
                <a:solidFill>
                  <a:srgbClr val="000000"/>
                </a:solidFill>
                <a:effectLst/>
                <a:latin typeface="Lucida Grande" panose="020B0600040502020204" pitchFamily="34" charset="0"/>
              </a:rPr>
              <a:t>“Happy families are all alike; every unhappy family is unhappy in its own way.” </a:t>
            </a:r>
          </a:p>
          <a:p>
            <a:pPr marL="0" indent="0">
              <a:buNone/>
            </a:pPr>
            <a:r>
              <a:rPr lang="en-US" i="1" dirty="0">
                <a:solidFill>
                  <a:srgbClr val="000000"/>
                </a:solidFill>
                <a:latin typeface="Lucida Grande" panose="020B0600040502020204" pitchFamily="34" charset="0"/>
              </a:rPr>
              <a:t>	</a:t>
            </a:r>
            <a:r>
              <a:rPr lang="en-US" b="0" i="0" dirty="0">
                <a:solidFill>
                  <a:srgbClr val="000000"/>
                </a:solidFill>
                <a:effectLst/>
                <a:latin typeface="Lucida Grande" panose="020B0600040502020204" pitchFamily="34" charset="0"/>
              </a:rPr>
              <a:t>- Leo </a:t>
            </a:r>
            <a:r>
              <a:rPr lang="en-US" b="0" i="0" dirty="0" err="1">
                <a:solidFill>
                  <a:srgbClr val="000000"/>
                </a:solidFill>
                <a:effectLst/>
                <a:latin typeface="Lucida Grande" panose="020B0600040502020204" pitchFamily="34" charset="0"/>
              </a:rPr>
              <a:t>Tolsoy</a:t>
            </a:r>
            <a:r>
              <a:rPr lang="en-US" b="0" i="0" dirty="0">
                <a:solidFill>
                  <a:srgbClr val="000000"/>
                </a:solidFill>
                <a:effectLst/>
                <a:latin typeface="Lucida Grande" panose="020B0600040502020204" pitchFamily="34" charset="0"/>
              </a:rPr>
              <a:t>, Anna Karenina </a:t>
            </a:r>
          </a:p>
          <a:p>
            <a:endParaRPr lang="en-US" dirty="0">
              <a:solidFill>
                <a:srgbClr val="000000"/>
              </a:solidFill>
              <a:latin typeface="Lucida Grande" panose="020B0600040502020204" pitchFamily="34" charset="0"/>
            </a:endParaRPr>
          </a:p>
          <a:p>
            <a:pPr marL="0" indent="0">
              <a:buNone/>
            </a:pPr>
            <a:endParaRPr lang="en-US" dirty="0">
              <a:solidFill>
                <a:srgbClr val="000000"/>
              </a:solidFill>
              <a:latin typeface="Lucida Grande" panose="020B0600040502020204" pitchFamily="34" charset="0"/>
            </a:endParaRPr>
          </a:p>
          <a:p>
            <a:pPr marL="0" indent="0">
              <a:buNone/>
            </a:pPr>
            <a:r>
              <a:rPr lang="en-US" dirty="0">
                <a:solidFill>
                  <a:srgbClr val="000000"/>
                </a:solidFill>
                <a:latin typeface="Lucida Grande" panose="020B0600040502020204" pitchFamily="34" charset="0"/>
              </a:rPr>
              <a:t>So far, every annotation is flawed in its own way </a:t>
            </a:r>
            <a:endParaRPr lang="en-US" dirty="0"/>
          </a:p>
        </p:txBody>
      </p:sp>
      <p:sp>
        <p:nvSpPr>
          <p:cNvPr id="4" name="TextBox 3">
            <a:extLst>
              <a:ext uri="{FF2B5EF4-FFF2-40B4-BE49-F238E27FC236}">
                <a16:creationId xmlns:a16="http://schemas.microsoft.com/office/drawing/2014/main" id="{E7F7A6CD-6531-2EA3-DA9E-CACB670DD4D3}"/>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905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Defining transcript boundaries is a key challenge </a:t>
            </a:r>
          </a:p>
        </p:txBody>
      </p:sp>
      <p:grpSp>
        <p:nvGrpSpPr>
          <p:cNvPr id="10" name="Group 9">
            <a:extLst>
              <a:ext uri="{FF2B5EF4-FFF2-40B4-BE49-F238E27FC236}">
                <a16:creationId xmlns:a16="http://schemas.microsoft.com/office/drawing/2014/main" id="{317EC18C-408B-5BBF-FB50-CA1435340082}"/>
              </a:ext>
            </a:extLst>
          </p:cNvPr>
          <p:cNvGrpSpPr/>
          <p:nvPr/>
        </p:nvGrpSpPr>
        <p:grpSpPr>
          <a:xfrm>
            <a:off x="917944" y="1924493"/>
            <a:ext cx="10356113" cy="4877467"/>
            <a:chOff x="223282" y="1924493"/>
            <a:chExt cx="10356113" cy="4877467"/>
          </a:xfrm>
        </p:grpSpPr>
        <p:pic>
          <p:nvPicPr>
            <p:cNvPr id="4" name="Picture 3">
              <a:extLst>
                <a:ext uri="{FF2B5EF4-FFF2-40B4-BE49-F238E27FC236}">
                  <a16:creationId xmlns:a16="http://schemas.microsoft.com/office/drawing/2014/main" id="{F72EDCAE-9EAE-F4EB-1161-0170AE3AC63B}"/>
                </a:ext>
              </a:extLst>
            </p:cNvPr>
            <p:cNvPicPr>
              <a:picLocks noChangeAspect="1"/>
            </p:cNvPicPr>
            <p:nvPr/>
          </p:nvPicPr>
          <p:blipFill rotWithShape="1">
            <a:blip r:embed="rId2"/>
            <a:srcRect l="18976"/>
            <a:stretch/>
          </p:blipFill>
          <p:spPr>
            <a:xfrm>
              <a:off x="1935125" y="2019146"/>
              <a:ext cx="6297535" cy="3964295"/>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1" name="Straight Arrow Connector 10">
              <a:extLst>
                <a:ext uri="{FF2B5EF4-FFF2-40B4-BE49-F238E27FC236}">
                  <a16:creationId xmlns:a16="http://schemas.microsoft.com/office/drawing/2014/main" id="{9FB6DC85-57E7-919F-F5F2-D5CF6B1FD878}"/>
                </a:ext>
              </a:extLst>
            </p:cNvPr>
            <p:cNvCxnSpPr/>
            <p:nvPr/>
          </p:nvCxnSpPr>
          <p:spPr>
            <a:xfrm flipV="1">
              <a:off x="3370522" y="5706807"/>
              <a:ext cx="0" cy="606055"/>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H="1" flipV="1">
              <a:off x="5862084" y="4988281"/>
              <a:ext cx="772632" cy="1188682"/>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8318205" y="369050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8318205" y="4401004"/>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8318205" y="5165351"/>
              <a:ext cx="2261190" cy="461665"/>
            </a:xfrm>
            <a:prstGeom prst="rect">
              <a:avLst/>
            </a:prstGeom>
            <a:noFill/>
            <a:ln>
              <a:noFill/>
            </a:ln>
          </p:spPr>
          <p:txBody>
            <a:bodyPr wrap="square" rtlCol="0">
              <a:spAutoFit/>
            </a:bodyPr>
            <a:lstStyle/>
            <a:p>
              <a:r>
                <a:rPr lang="en-US" sz="1200" dirty="0"/>
                <a:t>One of the worst via “mRNA test”</a:t>
              </a:r>
            </a:p>
          </p:txBody>
        </p:sp>
        <p:sp>
          <p:nvSpPr>
            <p:cNvPr id="17" name="TextBox 16">
              <a:extLst>
                <a:ext uri="{FF2B5EF4-FFF2-40B4-BE49-F238E27FC236}">
                  <a16:creationId xmlns:a16="http://schemas.microsoft.com/office/drawing/2014/main" id="{59373716-FA14-B507-19B8-2382968F3625}"/>
                </a:ext>
              </a:extLst>
            </p:cNvPr>
            <p:cNvSpPr txBox="1"/>
            <p:nvPr/>
          </p:nvSpPr>
          <p:spPr>
            <a:xfrm>
              <a:off x="2390556" y="6340295"/>
              <a:ext cx="1959932" cy="461665"/>
            </a:xfrm>
            <a:prstGeom prst="rect">
              <a:avLst/>
            </a:prstGeom>
            <a:noFill/>
            <a:ln>
              <a:noFill/>
            </a:ln>
          </p:spPr>
          <p:txBody>
            <a:bodyPr wrap="square" rtlCol="0">
              <a:spAutoFit/>
            </a:bodyPr>
            <a:lstStyle/>
            <a:p>
              <a:r>
                <a:rPr lang="en-US" sz="1200" dirty="0"/>
                <a:t>No mode splits these into separate transcripts </a:t>
              </a:r>
            </a:p>
          </p:txBody>
        </p:sp>
        <p:sp>
          <p:nvSpPr>
            <p:cNvPr id="18" name="TextBox 17">
              <a:extLst>
                <a:ext uri="{FF2B5EF4-FFF2-40B4-BE49-F238E27FC236}">
                  <a16:creationId xmlns:a16="http://schemas.microsoft.com/office/drawing/2014/main" id="{3536CAF4-8CEB-63B6-53DA-C67C18C0F742}"/>
                </a:ext>
              </a:extLst>
            </p:cNvPr>
            <p:cNvSpPr txBox="1"/>
            <p:nvPr/>
          </p:nvSpPr>
          <p:spPr>
            <a:xfrm>
              <a:off x="5654749" y="6262042"/>
              <a:ext cx="2663455" cy="461665"/>
            </a:xfrm>
            <a:prstGeom prst="rect">
              <a:avLst/>
            </a:prstGeom>
            <a:noFill/>
            <a:ln>
              <a:noFill/>
            </a:ln>
          </p:spPr>
          <p:txBody>
            <a:bodyPr wrap="square" rtlCol="0">
              <a:spAutoFit/>
            </a:bodyPr>
            <a:lstStyle/>
            <a:p>
              <a:r>
                <a:rPr lang="en-US" sz="1200" dirty="0" err="1"/>
                <a:t>minimal_overlap</a:t>
              </a:r>
              <a:r>
                <a:rPr lang="en-US" sz="1200" dirty="0"/>
                <a:t> lumps these together inappropriately </a:t>
              </a:r>
            </a:p>
          </p:txBody>
        </p:sp>
      </p:grpSp>
      <p:sp>
        <p:nvSpPr>
          <p:cNvPr id="3" name="TextBox 2">
            <a:extLst>
              <a:ext uri="{FF2B5EF4-FFF2-40B4-BE49-F238E27FC236}">
                <a16:creationId xmlns:a16="http://schemas.microsoft.com/office/drawing/2014/main" id="{B4F62329-ADDD-62E4-51C3-467508341F3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0E9E5E71-96D9-0D11-96AD-BB5231D9D7D8}"/>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932851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Defining transcript boundaries is a key challenge cont. </a:t>
            </a:r>
          </a:p>
        </p:txBody>
      </p:sp>
      <p:grpSp>
        <p:nvGrpSpPr>
          <p:cNvPr id="13" name="Group 12">
            <a:extLst>
              <a:ext uri="{FF2B5EF4-FFF2-40B4-BE49-F238E27FC236}">
                <a16:creationId xmlns:a16="http://schemas.microsoft.com/office/drawing/2014/main" id="{88392D76-13C8-54BC-1F69-A24FA444D464}"/>
              </a:ext>
            </a:extLst>
          </p:cNvPr>
          <p:cNvGrpSpPr/>
          <p:nvPr/>
        </p:nvGrpSpPr>
        <p:grpSpPr>
          <a:xfrm>
            <a:off x="917944" y="1766500"/>
            <a:ext cx="10356113" cy="4957207"/>
            <a:chOff x="223282" y="1766500"/>
            <a:chExt cx="10356113" cy="4957207"/>
          </a:xfrm>
        </p:grpSpPr>
        <p:pic>
          <p:nvPicPr>
            <p:cNvPr id="3" name="Picture 2">
              <a:extLst>
                <a:ext uri="{FF2B5EF4-FFF2-40B4-BE49-F238E27FC236}">
                  <a16:creationId xmlns:a16="http://schemas.microsoft.com/office/drawing/2014/main" id="{2A5D1B35-D0C1-E323-E588-32B16107418A}"/>
                </a:ext>
              </a:extLst>
            </p:cNvPr>
            <p:cNvPicPr>
              <a:picLocks noChangeAspect="1"/>
            </p:cNvPicPr>
            <p:nvPr/>
          </p:nvPicPr>
          <p:blipFill rotWithShape="1">
            <a:blip r:embed="rId2"/>
            <a:srcRect l="10146" t="15588" r="32535" b="12183"/>
            <a:stretch/>
          </p:blipFill>
          <p:spPr>
            <a:xfrm>
              <a:off x="1929809" y="1766500"/>
              <a:ext cx="6388394" cy="4528289"/>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H="1" flipV="1">
              <a:off x="4805921" y="4617053"/>
              <a:ext cx="1290079" cy="1644989"/>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8318205" y="369050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8318205" y="4401004"/>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8318205" y="5165351"/>
              <a:ext cx="2261190" cy="461665"/>
            </a:xfrm>
            <a:prstGeom prst="rect">
              <a:avLst/>
            </a:prstGeom>
            <a:noFill/>
            <a:ln>
              <a:noFill/>
            </a:ln>
          </p:spPr>
          <p:txBody>
            <a:bodyPr wrap="square" rtlCol="0">
              <a:spAutoFit/>
            </a:bodyPr>
            <a:lstStyle/>
            <a:p>
              <a:r>
                <a:rPr lang="en-US" sz="1200" dirty="0"/>
                <a:t>One of the worst via “mRNA test”</a:t>
              </a:r>
            </a:p>
          </p:txBody>
        </p:sp>
        <p:sp>
          <p:nvSpPr>
            <p:cNvPr id="18" name="TextBox 17">
              <a:extLst>
                <a:ext uri="{FF2B5EF4-FFF2-40B4-BE49-F238E27FC236}">
                  <a16:creationId xmlns:a16="http://schemas.microsoft.com/office/drawing/2014/main" id="{3536CAF4-8CEB-63B6-53DA-C67C18C0F742}"/>
                </a:ext>
              </a:extLst>
            </p:cNvPr>
            <p:cNvSpPr txBox="1"/>
            <p:nvPr/>
          </p:nvSpPr>
          <p:spPr>
            <a:xfrm>
              <a:off x="5654749" y="6262042"/>
              <a:ext cx="2663455" cy="461665"/>
            </a:xfrm>
            <a:prstGeom prst="rect">
              <a:avLst/>
            </a:prstGeom>
            <a:noFill/>
            <a:ln>
              <a:noFill/>
            </a:ln>
          </p:spPr>
          <p:txBody>
            <a:bodyPr wrap="square" rtlCol="0">
              <a:spAutoFit/>
            </a:bodyPr>
            <a:lstStyle/>
            <a:p>
              <a:r>
                <a:rPr lang="en-US" sz="1200" dirty="0"/>
                <a:t>PASA “stringent” splits these inappropriately </a:t>
              </a:r>
            </a:p>
          </p:txBody>
        </p:sp>
      </p:grpSp>
      <p:sp>
        <p:nvSpPr>
          <p:cNvPr id="11" name="TextBox 10">
            <a:extLst>
              <a:ext uri="{FF2B5EF4-FFF2-40B4-BE49-F238E27FC236}">
                <a16:creationId xmlns:a16="http://schemas.microsoft.com/office/drawing/2014/main" id="{B46AE70A-67B3-07D5-693C-D1B9B4C7E3F8}"/>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BB2DDA9-9CC4-52F7-C01D-7F6DA7313F99}"/>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2305037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FD661-F793-310D-A748-AC08E4DBF6B7}"/>
              </a:ext>
            </a:extLst>
          </p:cNvPr>
          <p:cNvSpPr>
            <a:spLocks noGrp="1"/>
          </p:cNvSpPr>
          <p:nvPr>
            <p:ph type="title"/>
          </p:nvPr>
        </p:nvSpPr>
        <p:spPr>
          <a:xfrm>
            <a:off x="0" y="6063343"/>
            <a:ext cx="12192000" cy="794657"/>
          </a:xfrm>
        </p:spPr>
        <p:txBody>
          <a:bodyPr>
            <a:noAutofit/>
          </a:bodyPr>
          <a:lstStyle/>
          <a:p>
            <a:pPr algn="r"/>
            <a:r>
              <a:rPr lang="en-US" sz="2200" b="0" i="0" dirty="0">
                <a:solidFill>
                  <a:srgbClr val="737373"/>
                </a:solidFill>
                <a:effectLst/>
                <a:latin typeface="Arial" panose="020B0604020202020204" pitchFamily="34" charset="0"/>
                <a:cs typeface="Arial" panose="020B0604020202020204" pitchFamily="34" charset="0"/>
              </a:rPr>
              <a:t>The 4tU-seq-derived assembly makes it possible to characterize cryptic transcription—</a:t>
            </a:r>
            <a:br>
              <a:rPr lang="en-US" sz="2200" b="0" i="0" dirty="0">
                <a:solidFill>
                  <a:srgbClr val="737373"/>
                </a:solidFill>
                <a:effectLst/>
                <a:latin typeface="Arial" panose="020B0604020202020204" pitchFamily="34" charset="0"/>
                <a:cs typeface="Arial" panose="020B0604020202020204" pitchFamily="34" charset="0"/>
              </a:rPr>
            </a:br>
            <a:r>
              <a:rPr lang="en-US" sz="2200" b="1" i="1" dirty="0">
                <a:solidFill>
                  <a:srgbClr val="737373"/>
                </a:solidFill>
                <a:effectLst/>
                <a:latin typeface="Arial" panose="020B0604020202020204" pitchFamily="34" charset="0"/>
                <a:cs typeface="Arial" panose="020B0604020202020204" pitchFamily="34" charset="0"/>
              </a:rPr>
              <a:t>but what does custom transcriptome assembly entail?</a:t>
            </a:r>
            <a:endParaRPr lang="en-US" sz="22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12192000" cy="5159829"/>
          </a:xfrm>
        </p:spPr>
        <p:txBody>
          <a:bodyPr>
            <a:normAutofit/>
          </a:bodyPr>
          <a:lstStyle/>
          <a:p>
            <a:r>
              <a:rPr lang="en-US" sz="2000" dirty="0">
                <a:latin typeface="Arial" panose="020B0604020202020204" pitchFamily="34" charset="0"/>
                <a:cs typeface="Arial" panose="020B0604020202020204" pitchFamily="34" charset="0"/>
              </a:rPr>
              <a:t>An official, standard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transcriptome assembly exists—but </a:t>
            </a:r>
            <a:r>
              <a:rPr lang="en-US" sz="2000" b="1" i="1" dirty="0">
                <a:latin typeface="Arial" panose="020B0604020202020204" pitchFamily="34" charset="0"/>
                <a:cs typeface="Arial" panose="020B0604020202020204" pitchFamily="34" charset="0"/>
              </a:rPr>
              <a:t>it doesn’t meet our needs</a:t>
            </a:r>
          </a:p>
          <a:p>
            <a:pPr lvl="1"/>
            <a:r>
              <a:rPr lang="en-US" sz="1600" dirty="0">
                <a:latin typeface="Arial" panose="020B0604020202020204" pitchFamily="34" charset="0"/>
                <a:cs typeface="Arial" panose="020B0604020202020204" pitchFamily="34" charset="0"/>
              </a:rPr>
              <a:t>In Alison’s preliminary work examining nascent transcription at the entry to quiescence, she assembled ~5,500 transcripts— </a:t>
            </a:r>
            <a:r>
              <a:rPr lang="en-US" sz="1600" b="1" i="1" dirty="0">
                <a:latin typeface="Arial" panose="020B0604020202020204" pitchFamily="34" charset="0"/>
                <a:cs typeface="Arial" panose="020B0604020202020204" pitchFamily="34" charset="0"/>
              </a:rPr>
              <a:t>~30% of which had no same-strand overlap with defined annotations</a:t>
            </a:r>
          </a:p>
          <a:p>
            <a:pPr lvl="1"/>
            <a:r>
              <a:rPr lang="en-US" sz="1600" dirty="0">
                <a:latin typeface="Arial" panose="020B0604020202020204" pitchFamily="34" charset="0"/>
                <a:cs typeface="Arial" panose="020B0604020202020204" pitchFamily="34" charset="0"/>
              </a:rPr>
              <a:t>Thus, official (and other) annotations </a:t>
            </a:r>
            <a:r>
              <a:rPr lang="en-US" sz="1600" b="1" i="1" dirty="0">
                <a:latin typeface="Arial" panose="020B0604020202020204" pitchFamily="34" charset="0"/>
                <a:cs typeface="Arial" panose="020B0604020202020204" pitchFamily="34" charset="0"/>
              </a:rPr>
              <a:t>lack information for quiescence-entry transcription</a:t>
            </a:r>
            <a:r>
              <a:rPr lang="en-US" sz="1600" dirty="0">
                <a:latin typeface="Arial" panose="020B0604020202020204" pitchFamily="34" charset="0"/>
                <a:cs typeface="Arial" panose="020B0604020202020204" pitchFamily="34" charset="0"/>
              </a:rPr>
              <a:t>, including…</a:t>
            </a:r>
          </a:p>
          <a:p>
            <a:pPr lvl="2"/>
            <a:r>
              <a:rPr lang="en-US" sz="1200" dirty="0">
                <a:latin typeface="Arial" panose="020B0604020202020204" pitchFamily="34" charset="0"/>
                <a:cs typeface="Arial" panose="020B0604020202020204" pitchFamily="34" charset="0"/>
              </a:rPr>
              <a:t>Noncoding transcription—e.g., antisense and intergenic transcripts </a:t>
            </a:r>
          </a:p>
          <a:p>
            <a:pPr lvl="2"/>
            <a:r>
              <a:rPr lang="en-US" sz="1200" dirty="0">
                <a:latin typeface="Arial" panose="020B0604020202020204" pitchFamily="34" charset="0"/>
                <a:cs typeface="Arial" panose="020B0604020202020204" pitchFamily="34" charset="0"/>
              </a:rPr>
              <a:t>Alternative stop and start sites for transcripts</a:t>
            </a:r>
          </a:p>
          <a:p>
            <a:pPr lvl="2"/>
            <a:r>
              <a:rPr lang="en-US" sz="1200" dirty="0">
                <a:latin typeface="Arial" panose="020B0604020202020204" pitchFamily="34" charset="0"/>
                <a:cs typeface="Arial" panose="020B0604020202020204" pitchFamily="34" charset="0"/>
              </a:rPr>
              <a:t>Upstream transcription—i.e., transcripts that start and stop within promotors</a:t>
            </a:r>
          </a:p>
          <a:p>
            <a:r>
              <a:rPr lang="en-US" sz="2000" dirty="0">
                <a:latin typeface="Arial" panose="020B0604020202020204" pitchFamily="34" charset="0"/>
                <a:cs typeface="Arial" panose="020B0604020202020204" pitchFamily="34" charset="0"/>
              </a:rPr>
              <a:t>Using the nascent (4tU-seq-derived) transcriptome assembly, we seek to...</a:t>
            </a:r>
          </a:p>
          <a:p>
            <a:pPr lvl="1"/>
            <a:r>
              <a:rPr lang="en-US" sz="1600" dirty="0">
                <a:latin typeface="Arial" panose="020B0604020202020204" pitchFamily="34" charset="0"/>
                <a:cs typeface="Arial" panose="020B0604020202020204" pitchFamily="34" charset="0"/>
              </a:rPr>
              <a:t>Determine the numbers of </a:t>
            </a:r>
            <a:r>
              <a:rPr lang="en-US" sz="1600" b="1" i="1" dirty="0">
                <a:latin typeface="Arial" panose="020B0604020202020204" pitchFamily="34" charset="0"/>
                <a:cs typeface="Arial" panose="020B0604020202020204" pitchFamily="34" charset="0"/>
              </a:rPr>
              <a:t>antisense (AS) transcripts</a:t>
            </a:r>
            <a:r>
              <a:rPr lang="en-US" sz="1600" dirty="0">
                <a:latin typeface="Arial" panose="020B0604020202020204" pitchFamily="34" charset="0"/>
                <a:cs typeface="Arial" panose="020B0604020202020204" pitchFamily="34" charset="0"/>
              </a:rPr>
              <a:t> in quiescence-entry (Q) versus G1-arrested (G1) cells, and examine the differences in AS transcription between the two states</a:t>
            </a:r>
          </a:p>
          <a:p>
            <a:pPr lvl="1"/>
            <a:r>
              <a:rPr lang="en-US" sz="1600" dirty="0">
                <a:latin typeface="Arial" panose="020B0604020202020204" pitchFamily="34" charset="0"/>
                <a:cs typeface="Arial" panose="020B0604020202020204" pitchFamily="34" charset="0"/>
              </a:rPr>
              <a:t>Determine the numbers of </a:t>
            </a:r>
            <a:r>
              <a:rPr lang="en-US" sz="1600" b="1" i="1" dirty="0">
                <a:latin typeface="Arial" panose="020B0604020202020204" pitchFamily="34" charset="0"/>
                <a:cs typeface="Arial" panose="020B0604020202020204" pitchFamily="34" charset="0"/>
              </a:rPr>
              <a:t>intergenic transcripts</a:t>
            </a:r>
            <a:r>
              <a:rPr lang="en-US" sz="1600" dirty="0">
                <a:latin typeface="Arial" panose="020B0604020202020204" pitchFamily="34" charset="0"/>
                <a:cs typeface="Arial" panose="020B0604020202020204" pitchFamily="34" charset="0"/>
              </a:rPr>
              <a:t> in Q versus G1 cells, again examining the between-state differences</a:t>
            </a:r>
          </a:p>
          <a:p>
            <a:pPr lvl="1"/>
            <a:r>
              <a:rPr lang="en-US" sz="1600" dirty="0">
                <a:latin typeface="Arial" panose="020B0604020202020204" pitchFamily="34" charset="0"/>
                <a:cs typeface="Arial" panose="020B0604020202020204" pitchFamily="34" charset="0"/>
              </a:rPr>
              <a:t>Determine the extent of </a:t>
            </a:r>
            <a:r>
              <a:rPr lang="en-US" sz="1600" b="1" i="1" dirty="0">
                <a:latin typeface="Arial" panose="020B0604020202020204" pitchFamily="34" charset="0"/>
                <a:cs typeface="Arial" panose="020B0604020202020204" pitchFamily="34" charset="0"/>
              </a:rPr>
              <a:t>altered transcription start or stop</a:t>
            </a:r>
            <a:r>
              <a:rPr lang="en-US" sz="1600" dirty="0">
                <a:latin typeface="Arial" panose="020B0604020202020204" pitchFamily="34" charset="0"/>
                <a:cs typeface="Arial" panose="020B0604020202020204" pitchFamily="34" charset="0"/>
              </a:rPr>
              <a:t> sites in Q cells</a:t>
            </a:r>
          </a:p>
          <a:p>
            <a:pPr lvl="1"/>
            <a:r>
              <a:rPr lang="en-US" sz="1600" dirty="0">
                <a:latin typeface="Arial" panose="020B0604020202020204" pitchFamily="34" charset="0"/>
                <a:cs typeface="Arial" panose="020B0604020202020204" pitchFamily="34" charset="0"/>
              </a:rPr>
              <a:t>Find, tally, and characterize transcripts that have </a:t>
            </a:r>
            <a:r>
              <a:rPr lang="en-US" sz="1600" b="1" i="1" dirty="0">
                <a:latin typeface="Arial" panose="020B0604020202020204" pitchFamily="34" charset="0"/>
                <a:cs typeface="Arial" panose="020B0604020202020204" pitchFamily="34" charset="0"/>
              </a:rPr>
              <a:t>never been annotated</a:t>
            </a:r>
            <a:r>
              <a:rPr lang="en-US" sz="16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Having recorded coordinates for altered and/or novel transcripts, we will use the new assembly to... </a:t>
            </a:r>
          </a:p>
          <a:p>
            <a:pPr lvl="1"/>
            <a:r>
              <a:rPr lang="en-US" sz="1600" dirty="0">
                <a:latin typeface="Arial" panose="020B0604020202020204" pitchFamily="34" charset="0"/>
                <a:cs typeface="Arial" panose="020B0604020202020204" pitchFamily="34" charset="0"/>
              </a:rPr>
              <a:t>Measure </a:t>
            </a:r>
            <a:r>
              <a:rPr lang="en-US" sz="1600" b="1" i="1" dirty="0">
                <a:latin typeface="Arial" panose="020B0604020202020204" pitchFamily="34" charset="0"/>
                <a:cs typeface="Arial" panose="020B0604020202020204" pitchFamily="34" charset="0"/>
              </a:rPr>
              <a:t>differential expression</a:t>
            </a:r>
            <a:r>
              <a:rPr lang="en-US" sz="1600" dirty="0">
                <a:latin typeface="Arial" panose="020B0604020202020204" pitchFamily="34" charset="0"/>
                <a:cs typeface="Arial" panose="020B0604020202020204" pitchFamily="34" charset="0"/>
              </a:rPr>
              <a:t> in Q versus G1 cells</a:t>
            </a:r>
          </a:p>
          <a:p>
            <a:pPr lvl="1"/>
            <a:r>
              <a:rPr lang="en-US" sz="1600" b="1" i="1" dirty="0">
                <a:latin typeface="Arial" panose="020B0604020202020204" pitchFamily="34" charset="0"/>
                <a:cs typeface="Arial" panose="020B0604020202020204" pitchFamily="34" charset="0"/>
              </a:rPr>
              <a:t>Classify</a:t>
            </a:r>
            <a:r>
              <a:rPr lang="en-US" sz="1600" dirty="0">
                <a:latin typeface="Arial" panose="020B0604020202020204" pitchFamily="34" charset="0"/>
                <a:cs typeface="Arial" panose="020B0604020202020204" pitchFamily="34" charset="0"/>
              </a:rPr>
              <a:t> different kinds of noncoding transcription, inferring relationships between coding and noncoding transcription</a:t>
            </a:r>
          </a:p>
          <a:p>
            <a:pPr lvl="1"/>
            <a:r>
              <a:rPr lang="en-US" sz="1600" dirty="0">
                <a:latin typeface="Arial" panose="020B0604020202020204" pitchFamily="34" charset="0"/>
                <a:cs typeface="Arial" panose="020B0604020202020204" pitchFamily="34" charset="0"/>
              </a:rPr>
              <a:t>Evaluate </a:t>
            </a:r>
            <a:r>
              <a:rPr lang="en-US" sz="1600" b="1" i="1" dirty="0">
                <a:latin typeface="Arial" panose="020B0604020202020204" pitchFamily="34" charset="0"/>
                <a:cs typeface="Arial" panose="020B0604020202020204" pitchFamily="34" charset="0"/>
              </a:rPr>
              <a:t>chromatin structure</a:t>
            </a:r>
            <a:r>
              <a:rPr lang="en-US" sz="1600" dirty="0">
                <a:latin typeface="Arial" panose="020B0604020202020204" pitchFamily="34" charset="0"/>
                <a:cs typeface="Arial" panose="020B0604020202020204" pitchFamily="34" charset="0"/>
              </a:rPr>
              <a:t> at classifications/kinds of loci</a:t>
            </a:r>
          </a:p>
          <a:p>
            <a:pPr lvl="1"/>
            <a:r>
              <a:rPr lang="en-US" sz="1600" i="1" dirty="0">
                <a:latin typeface="Arial" panose="020B0604020202020204" pitchFamily="34" charset="0"/>
                <a:cs typeface="Arial" panose="020B0604020202020204" pitchFamily="34" charset="0"/>
              </a:rPr>
              <a:t>More...</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Why do we need a new transcriptome assembly, and what will we do with it?</a:t>
            </a:r>
            <a:r>
              <a:rPr lang="en-US" sz="2200" baseline="30000" dirty="0">
                <a:solidFill>
                  <a:srgbClr val="737373"/>
                </a:solidFill>
                <a:latin typeface="Helvetica Neue" panose="02000503000000020004" pitchFamily="2" charset="0"/>
              </a:rPr>
              <a:t>1</a:t>
            </a:r>
            <a:endParaRPr lang="en-US" sz="2200" baseline="30000" dirty="0"/>
          </a:p>
        </p:txBody>
      </p:sp>
      <p:sp>
        <p:nvSpPr>
          <p:cNvPr id="5" name="TextBox 4">
            <a:extLst>
              <a:ext uri="{FF2B5EF4-FFF2-40B4-BE49-F238E27FC236}">
                <a16:creationId xmlns:a16="http://schemas.microsoft.com/office/drawing/2014/main" id="{011566CB-7213-4094-AFA6-F73414A668F8}"/>
              </a:ext>
            </a:extLst>
          </p:cNvPr>
          <p:cNvSpPr txBox="1"/>
          <p:nvPr/>
        </p:nvSpPr>
        <p:spPr>
          <a:xfrm>
            <a:off x="0" y="6611779"/>
            <a:ext cx="4242816" cy="246221"/>
          </a:xfrm>
          <a:prstGeom prst="rect">
            <a:avLst/>
          </a:prstGeom>
          <a:noFill/>
        </p:spPr>
        <p:txBody>
          <a:bodyPr wrap="square" rtlCol="0">
            <a:spAutoFit/>
          </a:bodyPr>
          <a:lstStyle/>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Greenlaw</a:t>
            </a:r>
            <a:r>
              <a:rPr lang="en-US" sz="1000" dirty="0">
                <a:solidFill>
                  <a:schemeClr val="bg1">
                    <a:lumMod val="50000"/>
                  </a:schemeClr>
                </a:solidFill>
                <a:latin typeface="Arial" panose="020B0604020202020204" pitchFamily="34" charset="0"/>
                <a:cs typeface="Arial" panose="020B0604020202020204" pitchFamily="34" charset="0"/>
              </a:rPr>
              <a:t> et al., </a:t>
            </a:r>
            <a:r>
              <a:rPr lang="en-US" sz="1000" i="1" dirty="0">
                <a:solidFill>
                  <a:schemeClr val="bg1">
                    <a:lumMod val="50000"/>
                  </a:schemeClr>
                </a:solidFill>
                <a:latin typeface="Arial" panose="020B0604020202020204" pitchFamily="34" charset="0"/>
                <a:cs typeface="Arial" panose="020B0604020202020204" pitchFamily="34" charset="0"/>
              </a:rPr>
              <a:t>in progress</a:t>
            </a:r>
          </a:p>
        </p:txBody>
      </p:sp>
    </p:spTree>
    <p:extLst>
      <p:ext uri="{BB962C8B-B14F-4D97-AF65-F5344CB8AC3E}">
        <p14:creationId xmlns:p14="http://schemas.microsoft.com/office/powerpoint/2010/main" val="506927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fade">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fade">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fade">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fade">
                                      <p:cBhvr>
                                        <p:cTn id="77" dur="500"/>
                                        <p:tgtEl>
                                          <p:spTgt spid="3">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4" end="14"/>
                                            </p:txEl>
                                          </p:spTgt>
                                        </p:tgtEl>
                                        <p:attrNameLst>
                                          <p:attrName>style.visibility</p:attrName>
                                        </p:attrNameLst>
                                      </p:cBhvr>
                                      <p:to>
                                        <p:strVal val="visible"/>
                                      </p:to>
                                    </p:set>
                                    <p:animEffect transition="in" filter="fade">
                                      <p:cBhvr>
                                        <p:cTn id="82" dur="500"/>
                                        <p:tgtEl>
                                          <p:spTgt spid="3">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15" end="15"/>
                                            </p:txEl>
                                          </p:spTgt>
                                        </p:tgtEl>
                                        <p:attrNameLst>
                                          <p:attrName>style.visibility</p:attrName>
                                        </p:attrNameLst>
                                      </p:cBhvr>
                                      <p:to>
                                        <p:strVal val="visible"/>
                                      </p:to>
                                    </p:set>
                                    <p:animEffect transition="in" filter="fade">
                                      <p:cBhvr>
                                        <p:cTn id="87" dur="500"/>
                                        <p:tgtEl>
                                          <p:spTgt spid="3">
                                            <p:txEl>
                                              <p:pRg st="15" end="1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
                                        </p:tgtEl>
                                        <p:attrNameLst>
                                          <p:attrName>style.visibility</p:attrName>
                                        </p:attrNameLst>
                                      </p:cBhvr>
                                      <p:to>
                                        <p:strVal val="visible"/>
                                      </p:to>
                                    </p:set>
                                    <p:animEffect transition="in" filter="fade">
                                      <p:cBhvr>
                                        <p:cTn id="9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No mode is always best </a:t>
            </a:r>
            <a:r>
              <a:rPr lang="en-US" dirty="0">
                <a:sym typeface="Wingdings" pitchFamily="2" charset="2"/>
              </a:rPr>
              <a:t> </a:t>
            </a:r>
            <a:endParaRPr lang="en-US" dirty="0"/>
          </a:p>
        </p:txBody>
      </p:sp>
      <p:grpSp>
        <p:nvGrpSpPr>
          <p:cNvPr id="11" name="Group 10">
            <a:extLst>
              <a:ext uri="{FF2B5EF4-FFF2-40B4-BE49-F238E27FC236}">
                <a16:creationId xmlns:a16="http://schemas.microsoft.com/office/drawing/2014/main" id="{11109777-7F5B-5B35-03DF-E1A8011338C2}"/>
              </a:ext>
            </a:extLst>
          </p:cNvPr>
          <p:cNvGrpSpPr/>
          <p:nvPr/>
        </p:nvGrpSpPr>
        <p:grpSpPr>
          <a:xfrm>
            <a:off x="2048539" y="1561281"/>
            <a:ext cx="8094923" cy="5119834"/>
            <a:chOff x="223282" y="1561281"/>
            <a:chExt cx="8094923" cy="5119834"/>
          </a:xfrm>
        </p:grpSpPr>
        <p:pic>
          <p:nvPicPr>
            <p:cNvPr id="4" name="Picture 3">
              <a:extLst>
                <a:ext uri="{FF2B5EF4-FFF2-40B4-BE49-F238E27FC236}">
                  <a16:creationId xmlns:a16="http://schemas.microsoft.com/office/drawing/2014/main" id="{6ED7F442-0251-BB56-8685-B444E4986443}"/>
                </a:ext>
              </a:extLst>
            </p:cNvPr>
            <p:cNvPicPr>
              <a:picLocks noChangeAspect="1"/>
            </p:cNvPicPr>
            <p:nvPr/>
          </p:nvPicPr>
          <p:blipFill rotWithShape="1">
            <a:blip r:embed="rId2"/>
            <a:srcRect l="21168"/>
            <a:stretch/>
          </p:blipFill>
          <p:spPr>
            <a:xfrm>
              <a:off x="1935124" y="1561281"/>
              <a:ext cx="4044802" cy="4742121"/>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3278374" y="5818824"/>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6057015" y="3761295"/>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6057015" y="4532506"/>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6024233" y="5629972"/>
              <a:ext cx="2261190" cy="461665"/>
            </a:xfrm>
            <a:prstGeom prst="rect">
              <a:avLst/>
            </a:prstGeom>
            <a:noFill/>
            <a:ln>
              <a:noFill/>
            </a:ln>
          </p:spPr>
          <p:txBody>
            <a:bodyPr wrap="square" rtlCol="0">
              <a:spAutoFit/>
            </a:bodyPr>
            <a:lstStyle/>
            <a:p>
              <a:r>
                <a:rPr lang="en-US" sz="1200" dirty="0"/>
                <a:t>One of the worst via “mRNA test”</a:t>
              </a:r>
            </a:p>
          </p:txBody>
        </p:sp>
        <p:sp>
          <p:nvSpPr>
            <p:cNvPr id="18" name="TextBox 17">
              <a:extLst>
                <a:ext uri="{FF2B5EF4-FFF2-40B4-BE49-F238E27FC236}">
                  <a16:creationId xmlns:a16="http://schemas.microsoft.com/office/drawing/2014/main" id="{3536CAF4-8CEB-63B6-53DA-C67C18C0F742}"/>
                </a:ext>
              </a:extLst>
            </p:cNvPr>
            <p:cNvSpPr txBox="1"/>
            <p:nvPr/>
          </p:nvSpPr>
          <p:spPr>
            <a:xfrm>
              <a:off x="2023288" y="6303402"/>
              <a:ext cx="1995819" cy="276999"/>
            </a:xfrm>
            <a:prstGeom prst="rect">
              <a:avLst/>
            </a:prstGeom>
            <a:noFill/>
            <a:ln>
              <a:noFill/>
            </a:ln>
          </p:spPr>
          <p:txBody>
            <a:bodyPr wrap="square" rtlCol="0">
              <a:spAutoFit/>
            </a:bodyPr>
            <a:lstStyle/>
            <a:p>
              <a:r>
                <a:rPr lang="en-US" sz="1200" dirty="0" err="1"/>
                <a:t>minimal_overlap</a:t>
              </a:r>
              <a:r>
                <a:rPr lang="en-US" sz="1200" dirty="0"/>
                <a:t> is bad here</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5355267" y="5906971"/>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F401FB8-C2D9-9824-C961-5E7CA54B27CC}"/>
                </a:ext>
              </a:extLst>
            </p:cNvPr>
            <p:cNvSpPr txBox="1"/>
            <p:nvPr/>
          </p:nvSpPr>
          <p:spPr>
            <a:xfrm>
              <a:off x="4312832" y="6404116"/>
              <a:ext cx="2630228" cy="276999"/>
            </a:xfrm>
            <a:prstGeom prst="rect">
              <a:avLst/>
            </a:prstGeom>
            <a:noFill/>
            <a:ln>
              <a:noFill/>
            </a:ln>
          </p:spPr>
          <p:txBody>
            <a:bodyPr wrap="square" rtlCol="0">
              <a:spAutoFit/>
            </a:bodyPr>
            <a:lstStyle/>
            <a:p>
              <a:r>
                <a:rPr lang="en-US" sz="1200" dirty="0" err="1"/>
                <a:t>minimal_overlap</a:t>
              </a:r>
              <a:r>
                <a:rPr lang="en-US" sz="1200" dirty="0"/>
                <a:t> is better here</a:t>
              </a:r>
            </a:p>
          </p:txBody>
        </p:sp>
      </p:grpSp>
      <p:sp>
        <p:nvSpPr>
          <p:cNvPr id="10" name="TextBox 9">
            <a:extLst>
              <a:ext uri="{FF2B5EF4-FFF2-40B4-BE49-F238E27FC236}">
                <a16:creationId xmlns:a16="http://schemas.microsoft.com/office/drawing/2014/main" id="{ABC1C5DD-C1AD-11EE-5CBA-CDE9C6626A16}"/>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C1DF23DE-C4CF-F513-DFD9-8E8D55955D78}"/>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3883843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dirty="0"/>
              <a:t>Gene overlap mode generates small additional fragments – unclear if these are “real” or not</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3607984" y="3625889"/>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4185686" y="4094094"/>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H="1" flipV="1">
            <a:off x="4236852" y="3652139"/>
            <a:ext cx="280431" cy="468205"/>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AD1C6BE5-1721-5C15-2008-50E541F81606}"/>
              </a:ext>
            </a:extLst>
          </p:cNvPr>
          <p:cNvGrpSpPr/>
          <p:nvPr/>
        </p:nvGrpSpPr>
        <p:grpSpPr>
          <a:xfrm>
            <a:off x="375684" y="1818524"/>
            <a:ext cx="11440633" cy="4832214"/>
            <a:chOff x="223282" y="1818524"/>
            <a:chExt cx="11440633" cy="4832214"/>
          </a:xfrm>
        </p:grpSpPr>
        <p:pic>
          <p:nvPicPr>
            <p:cNvPr id="3" name="Picture 2">
              <a:extLst>
                <a:ext uri="{FF2B5EF4-FFF2-40B4-BE49-F238E27FC236}">
                  <a16:creationId xmlns:a16="http://schemas.microsoft.com/office/drawing/2014/main" id="{78503E55-946C-846B-7D83-968F5EBBC92E}"/>
                </a:ext>
              </a:extLst>
            </p:cNvPr>
            <p:cNvPicPr>
              <a:picLocks noChangeAspect="1"/>
            </p:cNvPicPr>
            <p:nvPr/>
          </p:nvPicPr>
          <p:blipFill rotWithShape="1">
            <a:blip r:embed="rId2"/>
            <a:srcRect l="24501"/>
            <a:stretch/>
          </p:blipFill>
          <p:spPr>
            <a:xfrm>
              <a:off x="1935124" y="1836572"/>
              <a:ext cx="3813535" cy="4814166"/>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5812465" y="3290500"/>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5812465" y="4578672"/>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5819096" y="5640231"/>
              <a:ext cx="2261190" cy="461665"/>
            </a:xfrm>
            <a:prstGeom prst="rect">
              <a:avLst/>
            </a:prstGeom>
            <a:noFill/>
            <a:ln>
              <a:noFill/>
            </a:ln>
          </p:spPr>
          <p:txBody>
            <a:bodyPr wrap="square" rtlCol="0">
              <a:spAutoFit/>
            </a:bodyPr>
            <a:lstStyle/>
            <a:p>
              <a:r>
                <a:rPr lang="en-US" sz="1200" dirty="0"/>
                <a:t>One of the worst via “mRNA test”</a:t>
              </a:r>
            </a:p>
          </p:txBody>
        </p:sp>
        <p:sp>
          <p:nvSpPr>
            <p:cNvPr id="13" name="TextBox 12">
              <a:extLst>
                <a:ext uri="{FF2B5EF4-FFF2-40B4-BE49-F238E27FC236}">
                  <a16:creationId xmlns:a16="http://schemas.microsoft.com/office/drawing/2014/main" id="{93ADF356-684E-A5DC-61CC-BE6617717C8B}"/>
                </a:ext>
              </a:extLst>
            </p:cNvPr>
            <p:cNvSpPr txBox="1"/>
            <p:nvPr/>
          </p:nvSpPr>
          <p:spPr>
            <a:xfrm>
              <a:off x="8474148" y="3101345"/>
              <a:ext cx="3189767" cy="1200329"/>
            </a:xfrm>
            <a:prstGeom prst="rect">
              <a:avLst/>
            </a:prstGeom>
            <a:noFill/>
          </p:spPr>
          <p:txBody>
            <a:bodyPr wrap="square" rtlCol="0">
              <a:spAutoFit/>
            </a:bodyPr>
            <a:lstStyle/>
            <a:p>
              <a:r>
                <a:rPr lang="en-US" sz="2400" dirty="0"/>
                <a:t>These seem like they would be easy to remove…</a:t>
              </a:r>
            </a:p>
          </p:txBody>
        </p:sp>
      </p:grpSp>
      <p:sp>
        <p:nvSpPr>
          <p:cNvPr id="4" name="TextBox 3">
            <a:extLst>
              <a:ext uri="{FF2B5EF4-FFF2-40B4-BE49-F238E27FC236}">
                <a16:creationId xmlns:a16="http://schemas.microsoft.com/office/drawing/2014/main" id="{01B3EC4B-14EE-B7E3-D23F-5927D51BE33C}"/>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E1B09A1B-2071-53AC-2D1B-FFD32B522DBB}"/>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852042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dirty="0"/>
              <a:t>Minimal Overlap can be better at capturing lowly expressed transcripts but this has drawbacks </a:t>
            </a:r>
          </a:p>
        </p:txBody>
      </p:sp>
      <p:grpSp>
        <p:nvGrpSpPr>
          <p:cNvPr id="13" name="Group 12">
            <a:extLst>
              <a:ext uri="{FF2B5EF4-FFF2-40B4-BE49-F238E27FC236}">
                <a16:creationId xmlns:a16="http://schemas.microsoft.com/office/drawing/2014/main" id="{A2F778B6-49E1-8F93-C4F6-4448E4CC09C5}"/>
              </a:ext>
            </a:extLst>
          </p:cNvPr>
          <p:cNvGrpSpPr/>
          <p:nvPr/>
        </p:nvGrpSpPr>
        <p:grpSpPr>
          <a:xfrm>
            <a:off x="2029046" y="1657402"/>
            <a:ext cx="8133908" cy="5090554"/>
            <a:chOff x="223282" y="1657402"/>
            <a:chExt cx="8133908" cy="5090554"/>
          </a:xfrm>
        </p:grpSpPr>
        <p:pic>
          <p:nvPicPr>
            <p:cNvPr id="4" name="Picture 3">
              <a:extLst>
                <a:ext uri="{FF2B5EF4-FFF2-40B4-BE49-F238E27FC236}">
                  <a16:creationId xmlns:a16="http://schemas.microsoft.com/office/drawing/2014/main" id="{70D1EA1D-3193-13C1-C897-F08674BBC529}"/>
                </a:ext>
              </a:extLst>
            </p:cNvPr>
            <p:cNvPicPr>
              <a:picLocks noChangeAspect="1"/>
            </p:cNvPicPr>
            <p:nvPr/>
          </p:nvPicPr>
          <p:blipFill rotWithShape="1">
            <a:blip r:embed="rId2"/>
            <a:srcRect l="26517"/>
            <a:stretch/>
          </p:blipFill>
          <p:spPr>
            <a:xfrm>
              <a:off x="1935124" y="1657402"/>
              <a:ext cx="3687502" cy="5011544"/>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5812465" y="3290500"/>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5812465" y="4578672"/>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5819096" y="5640231"/>
              <a:ext cx="2261190" cy="461665"/>
            </a:xfrm>
            <a:prstGeom prst="rect">
              <a:avLst/>
            </a:prstGeom>
            <a:noFill/>
            <a:ln>
              <a:noFill/>
            </a:ln>
          </p:spPr>
          <p:txBody>
            <a:bodyPr wrap="square" rtlCol="0">
              <a:spAutoFit/>
            </a:bodyPr>
            <a:lstStyle/>
            <a:p>
              <a:r>
                <a:rPr lang="en-US" sz="1200" dirty="0"/>
                <a:t>One of the worst via “mRNA test”</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2723930" y="5965615"/>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H="1" flipV="1">
              <a:off x="5139072" y="6368953"/>
              <a:ext cx="905312" cy="120742"/>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DA64409-AD5C-733A-B81B-2B77E7D2758C}"/>
                </a:ext>
              </a:extLst>
            </p:cNvPr>
            <p:cNvSpPr txBox="1"/>
            <p:nvPr/>
          </p:nvSpPr>
          <p:spPr>
            <a:xfrm>
              <a:off x="1306255" y="6435685"/>
              <a:ext cx="2983974" cy="276999"/>
            </a:xfrm>
            <a:prstGeom prst="rect">
              <a:avLst/>
            </a:prstGeom>
            <a:noFill/>
            <a:ln>
              <a:noFill/>
            </a:ln>
          </p:spPr>
          <p:txBody>
            <a:bodyPr wrap="square" rtlCol="0">
              <a:spAutoFit/>
            </a:bodyPr>
            <a:lstStyle/>
            <a:p>
              <a:r>
                <a:rPr lang="en-US" sz="1200" dirty="0" err="1"/>
                <a:t>minimal_overlap</a:t>
              </a:r>
              <a:r>
                <a:rPr lang="en-US" sz="1200" dirty="0"/>
                <a:t> makes this one transcript! </a:t>
              </a:r>
            </a:p>
          </p:txBody>
        </p:sp>
        <p:sp>
          <p:nvSpPr>
            <p:cNvPr id="18" name="TextBox 17">
              <a:extLst>
                <a:ext uri="{FF2B5EF4-FFF2-40B4-BE49-F238E27FC236}">
                  <a16:creationId xmlns:a16="http://schemas.microsoft.com/office/drawing/2014/main" id="{7858A9CB-6785-8CEA-7388-4CA4B3000700}"/>
                </a:ext>
              </a:extLst>
            </p:cNvPr>
            <p:cNvSpPr txBox="1"/>
            <p:nvPr/>
          </p:nvSpPr>
          <p:spPr>
            <a:xfrm>
              <a:off x="6096000" y="6286291"/>
              <a:ext cx="2261190" cy="461665"/>
            </a:xfrm>
            <a:prstGeom prst="rect">
              <a:avLst/>
            </a:prstGeom>
            <a:noFill/>
            <a:ln>
              <a:noFill/>
            </a:ln>
          </p:spPr>
          <p:txBody>
            <a:bodyPr wrap="square" rtlCol="0">
              <a:spAutoFit/>
            </a:bodyPr>
            <a:lstStyle/>
            <a:p>
              <a:r>
                <a:rPr lang="en-US" sz="1200" dirty="0" err="1"/>
                <a:t>minimal_overlap</a:t>
              </a:r>
              <a:r>
                <a:rPr lang="en-US" sz="1200" dirty="0"/>
                <a:t> also</a:t>
              </a:r>
            </a:p>
            <a:p>
              <a:r>
                <a:rPr lang="en-US" sz="1200" dirty="0"/>
                <a:t>makes this one transcript :( </a:t>
              </a:r>
            </a:p>
          </p:txBody>
        </p:sp>
      </p:grpSp>
      <p:sp>
        <p:nvSpPr>
          <p:cNvPr id="12" name="TextBox 11">
            <a:extLst>
              <a:ext uri="{FF2B5EF4-FFF2-40B4-BE49-F238E27FC236}">
                <a16:creationId xmlns:a16="http://schemas.microsoft.com/office/drawing/2014/main" id="{E28C9EA7-3A7B-E74A-B13D-2A51821AF4A7}"/>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CD65E288-4DEB-D357-1CF3-B6FF9760F177}"/>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4210021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sz="3600" dirty="0" err="1">
                <a:latin typeface="Consolas" panose="020B0609020204030204" pitchFamily="49" charset="0"/>
                <a:cs typeface="Consolas" panose="020B0609020204030204" pitchFamily="49" charset="0"/>
              </a:rPr>
              <a:t>minimal_overlap</a:t>
            </a:r>
            <a:r>
              <a:rPr lang="en-US" dirty="0"/>
              <a:t> may be better at capturing lowly expressed transcripts, but this has drawbacks </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1306256" y="-547962"/>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1A04422-8DA9-F9FF-9183-E56A102407E6}"/>
              </a:ext>
            </a:extLst>
          </p:cNvPr>
          <p:cNvGrpSpPr/>
          <p:nvPr/>
        </p:nvGrpSpPr>
        <p:grpSpPr>
          <a:xfrm>
            <a:off x="1556897" y="1672655"/>
            <a:ext cx="9078206" cy="5162995"/>
            <a:chOff x="223282" y="1672655"/>
            <a:chExt cx="9078206" cy="5162995"/>
          </a:xfrm>
        </p:grpSpPr>
        <p:pic>
          <p:nvPicPr>
            <p:cNvPr id="3" name="Picture 2">
              <a:extLst>
                <a:ext uri="{FF2B5EF4-FFF2-40B4-BE49-F238E27FC236}">
                  <a16:creationId xmlns:a16="http://schemas.microsoft.com/office/drawing/2014/main" id="{464A54AD-FE0F-5360-0391-E93442999579}"/>
                </a:ext>
              </a:extLst>
            </p:cNvPr>
            <p:cNvPicPr>
              <a:picLocks noChangeAspect="1"/>
            </p:cNvPicPr>
            <p:nvPr/>
          </p:nvPicPr>
          <p:blipFill rotWithShape="1">
            <a:blip r:embed="rId3"/>
            <a:srcRect l="19722"/>
            <a:stretch/>
          </p:blipFill>
          <p:spPr>
            <a:xfrm>
              <a:off x="1935124" y="1672655"/>
              <a:ext cx="5105174" cy="4631669"/>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7006627" y="337209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7040298" y="4549811"/>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7040298" y="5686126"/>
              <a:ext cx="2261190" cy="461665"/>
            </a:xfrm>
            <a:prstGeom prst="rect">
              <a:avLst/>
            </a:prstGeom>
            <a:noFill/>
            <a:ln>
              <a:noFill/>
            </a:ln>
          </p:spPr>
          <p:txBody>
            <a:bodyPr wrap="square" rtlCol="0">
              <a:spAutoFit/>
            </a:bodyPr>
            <a:lstStyle/>
            <a:p>
              <a:r>
                <a:rPr lang="en-US" sz="1200" dirty="0"/>
                <a:t>One of the worst</a:t>
              </a:r>
            </a:p>
            <a:p>
              <a:r>
                <a:rPr lang="en-US" sz="1200" dirty="0"/>
                <a:t>via “mRNA test”</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H="1" flipV="1">
              <a:off x="4858300" y="5654026"/>
              <a:ext cx="901772" cy="61819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V="1">
              <a:off x="3136605" y="4578672"/>
              <a:ext cx="226826" cy="182212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DA64409-AD5C-733A-B81B-2B77E7D2758C}"/>
                </a:ext>
              </a:extLst>
            </p:cNvPr>
            <p:cNvSpPr txBox="1"/>
            <p:nvPr/>
          </p:nvSpPr>
          <p:spPr>
            <a:xfrm>
              <a:off x="5309186" y="6287840"/>
              <a:ext cx="2261190" cy="461665"/>
            </a:xfrm>
            <a:prstGeom prst="rect">
              <a:avLst/>
            </a:prstGeom>
            <a:noFill/>
            <a:ln>
              <a:noFill/>
            </a:ln>
          </p:spPr>
          <p:txBody>
            <a:bodyPr wrap="square" rtlCol="0">
              <a:spAutoFit/>
            </a:bodyPr>
            <a:lstStyle/>
            <a:p>
              <a:r>
                <a:rPr lang="en-US" sz="1200" dirty="0"/>
                <a:t>Minimal overlap makes this one transcript inappropriately </a:t>
              </a:r>
            </a:p>
          </p:txBody>
        </p:sp>
        <p:sp>
          <p:nvSpPr>
            <p:cNvPr id="26" name="TextBox 25">
              <a:extLst>
                <a:ext uri="{FF2B5EF4-FFF2-40B4-BE49-F238E27FC236}">
                  <a16:creationId xmlns:a16="http://schemas.microsoft.com/office/drawing/2014/main" id="{F9809485-A112-0844-B586-C3997668AA2E}"/>
                </a:ext>
              </a:extLst>
            </p:cNvPr>
            <p:cNvSpPr txBox="1"/>
            <p:nvPr/>
          </p:nvSpPr>
          <p:spPr>
            <a:xfrm>
              <a:off x="1993818" y="6373985"/>
              <a:ext cx="2261190" cy="461665"/>
            </a:xfrm>
            <a:prstGeom prst="rect">
              <a:avLst/>
            </a:prstGeom>
            <a:noFill/>
            <a:ln>
              <a:noFill/>
            </a:ln>
          </p:spPr>
          <p:txBody>
            <a:bodyPr wrap="square" rtlCol="0">
              <a:spAutoFit/>
            </a:bodyPr>
            <a:lstStyle/>
            <a:p>
              <a:r>
                <a:rPr lang="en-US" sz="1200" dirty="0"/>
                <a:t>Split into multiple transcripts, but unclear if boundaries are correct</a:t>
              </a:r>
            </a:p>
          </p:txBody>
        </p:sp>
      </p:grpSp>
      <p:sp>
        <p:nvSpPr>
          <p:cNvPr id="4" name="TextBox 3">
            <a:extLst>
              <a:ext uri="{FF2B5EF4-FFF2-40B4-BE49-F238E27FC236}">
                <a16:creationId xmlns:a16="http://schemas.microsoft.com/office/drawing/2014/main" id="{69BFCC4A-FA43-E101-0F6A-67A960AEAC54}"/>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Slide and work by Alison; edited by Kris</a:t>
            </a:r>
            <a:endParaRPr lang="en-US" sz="1000" i="1" dirty="0">
              <a:solidFill>
                <a:schemeClr val="bg1"/>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7A576DF6-4645-DCAC-80F8-8F4A91B3C3CA}"/>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3426568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1" y="794657"/>
            <a:ext cx="7706869" cy="6056415"/>
          </a:xfrm>
        </p:spPr>
        <p:txBody>
          <a:bodyPr>
            <a:normAutofit/>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 transcriptome assembly, millions of reads are pieced together to accurately represent their genomic sequences of origin</a:t>
            </a:r>
            <a:endParaRPr lang="en-US" sz="2000" dirty="0">
              <a:effectLst/>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Assembly is achieved by examining overlaps between reads (or subsequences thereof) in order to concatenate them into longer contiguous sequences (a.k.a., </a:t>
            </a:r>
            <a:r>
              <a:rPr lang="en-US" sz="2000" b="1" i="1" dirty="0">
                <a:latin typeface="Arial" panose="020B0604020202020204" pitchFamily="34" charset="0"/>
                <a:cs typeface="Arial" panose="020B0604020202020204" pitchFamily="34" charset="0"/>
              </a:rPr>
              <a:t>contigs</a:t>
            </a:r>
            <a:r>
              <a:rPr lang="en-US" sz="2000" dirty="0">
                <a:latin typeface="Arial" panose="020B0604020202020204" pitchFamily="34" charset="0"/>
                <a:cs typeface="Arial" panose="020B0604020202020204" pitchFamily="34" charset="0"/>
              </a:rPr>
              <a:t>)</a:t>
            </a:r>
            <a:r>
              <a:rPr lang="en-US" sz="2000" baseline="30000" dirty="0">
                <a:latin typeface="Arial" panose="020B0604020202020204" pitchFamily="34" charset="0"/>
                <a:cs typeface="Arial" panose="020B0604020202020204" pitchFamily="34" charset="0"/>
              </a:rPr>
              <a:t>1,2</a:t>
            </a:r>
            <a:endParaRPr lang="en-US" sz="2000" dirty="0">
              <a:latin typeface="Arial" panose="020B0604020202020204" pitchFamily="34" charset="0"/>
              <a:cs typeface="Arial" panose="020B0604020202020204" pitchFamily="34" charset="0"/>
            </a:endParaRPr>
          </a:p>
          <a:p>
            <a:r>
              <a:rPr lang="en-US" sz="2000" b="0" i="0" dirty="0">
                <a:effectLst/>
                <a:latin typeface="Arial" panose="020B0604020202020204" pitchFamily="34" charset="0"/>
                <a:cs typeface="Arial" panose="020B0604020202020204" pitchFamily="34" charset="0"/>
              </a:rPr>
              <a:t>Instead of whole reads, most assembly algorithms use </a:t>
            </a:r>
            <a:r>
              <a:rPr lang="en-US" sz="2000" b="1" i="1" dirty="0">
                <a:effectLst/>
                <a:latin typeface="Arial" panose="020B0604020202020204" pitchFamily="34" charset="0"/>
                <a:cs typeface="Arial" panose="020B0604020202020204" pitchFamily="34" charset="0"/>
              </a:rPr>
              <a:t>k-</a:t>
            </a:r>
            <a:r>
              <a:rPr lang="en-US" sz="2000" b="1" i="1" dirty="0" err="1">
                <a:effectLst/>
                <a:latin typeface="Arial" panose="020B0604020202020204" pitchFamily="34" charset="0"/>
                <a:cs typeface="Arial" panose="020B0604020202020204" pitchFamily="34" charset="0"/>
              </a:rPr>
              <a:t>mers</a:t>
            </a:r>
            <a:r>
              <a:rPr lang="en-US" sz="2000" b="0" i="0" dirty="0">
                <a:effectLst/>
                <a:latin typeface="Arial" panose="020B0604020202020204" pitchFamily="34" charset="0"/>
                <a:cs typeface="Arial" panose="020B0604020202020204" pitchFamily="34" charset="0"/>
              </a:rPr>
              <a:t>—read-derived substrings of length </a:t>
            </a:r>
            <a:r>
              <a:rPr lang="en-US" sz="2000" b="0" i="1" dirty="0">
                <a:effectLst/>
                <a:latin typeface="Arial" panose="020B0604020202020204" pitchFamily="34" charset="0"/>
                <a:cs typeface="Arial" panose="020B0604020202020204" pitchFamily="34" charset="0"/>
              </a:rPr>
              <a:t>k</a:t>
            </a:r>
            <a:r>
              <a:rPr lang="en-US" sz="2000" b="0" baseline="30000" dirty="0">
                <a:effectLst/>
                <a:latin typeface="Arial" panose="020B0604020202020204" pitchFamily="34" charset="0"/>
                <a:cs typeface="Arial" panose="020B0604020202020204" pitchFamily="34" charset="0"/>
              </a:rPr>
              <a:t>3</a:t>
            </a:r>
            <a:r>
              <a:rPr lang="en-US" sz="2000" b="0" i="0" dirty="0">
                <a:effectLst/>
                <a:latin typeface="Arial" panose="020B0604020202020204" pitchFamily="34" charset="0"/>
                <a:cs typeface="Arial" panose="020B0604020202020204" pitchFamily="34" charset="0"/>
              </a:rPr>
              <a:t>—as assembly units</a:t>
            </a:r>
          </a:p>
          <a:p>
            <a:r>
              <a:rPr lang="en-US" sz="2000" dirty="0">
                <a:latin typeface="Arial" panose="020B0604020202020204" pitchFamily="34" charset="0"/>
                <a:cs typeface="Arial" panose="020B0604020202020204" pitchFamily="34" charset="0"/>
              </a:rPr>
              <a:t>General steps of the assembly process:</a:t>
            </a: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Construct a dictionary of all possible k-</a:t>
            </a:r>
            <a:r>
              <a:rPr lang="en-US" sz="1600" b="0" i="0" dirty="0" err="1">
                <a:effectLst/>
                <a:latin typeface="Arial" panose="020B0604020202020204" pitchFamily="34" charset="0"/>
                <a:cs typeface="Arial" panose="020B0604020202020204" pitchFamily="34" charset="0"/>
              </a:rPr>
              <a:t>mers</a:t>
            </a:r>
            <a:r>
              <a:rPr lang="en-US" sz="1600" b="0" i="0" dirty="0">
                <a:effectLst/>
                <a:latin typeface="Arial" panose="020B0604020202020204" pitchFamily="34" charset="0"/>
                <a:cs typeface="Arial" panose="020B0604020202020204" pitchFamily="34" charset="0"/>
              </a:rPr>
              <a:t> and their reads of origin (</a:t>
            </a:r>
            <a:r>
              <a:rPr lang="en-US" sz="1600" b="1" i="0" dirty="0">
                <a:effectLst/>
                <a:latin typeface="Arial" panose="020B0604020202020204" pitchFamily="34" charset="0"/>
                <a:cs typeface="Arial" panose="020B0604020202020204" pitchFamily="34" charset="0"/>
              </a:rPr>
              <a:t>A</a:t>
            </a:r>
            <a:r>
              <a:rPr lang="en-US" sz="1600" b="0" i="0" dirty="0">
                <a:effectLst/>
                <a:latin typeface="Arial" panose="020B0604020202020204" pitchFamily="34" charset="0"/>
                <a:cs typeface="Arial" panose="020B0604020202020204" pitchFamily="34" charset="0"/>
              </a:rPr>
              <a:t>, </a:t>
            </a:r>
            <a:r>
              <a:rPr lang="en-US" sz="1600" b="1" i="0" dirty="0">
                <a:effectLst/>
                <a:latin typeface="Arial" panose="020B0604020202020204" pitchFamily="34" charset="0"/>
                <a:cs typeface="Arial" panose="020B0604020202020204" pitchFamily="34" charset="0"/>
              </a:rPr>
              <a:t>B</a:t>
            </a:r>
            <a:r>
              <a:rPr lang="en-US" sz="1600" b="0" i="0" dirty="0">
                <a:effectLst/>
                <a:latin typeface="Arial" panose="020B0604020202020204" pitchFamily="34" charset="0"/>
                <a:cs typeface="Arial" panose="020B0604020202020204" pitchFamily="34" charset="0"/>
              </a:rPr>
              <a:t>)</a:t>
            </a: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Represent the k-</a:t>
            </a:r>
            <a:r>
              <a:rPr lang="en-US" sz="1600" b="0" i="0" dirty="0" err="1">
                <a:effectLst/>
                <a:latin typeface="Arial" panose="020B0604020202020204" pitchFamily="34" charset="0"/>
                <a:cs typeface="Arial" panose="020B0604020202020204" pitchFamily="34" charset="0"/>
              </a:rPr>
              <a:t>mers</a:t>
            </a:r>
            <a:r>
              <a:rPr lang="en-US" sz="1600" b="0" i="0" dirty="0">
                <a:effectLst/>
                <a:latin typeface="Arial" panose="020B0604020202020204" pitchFamily="34" charset="0"/>
                <a:cs typeface="Arial" panose="020B0604020202020204" pitchFamily="34" charset="0"/>
              </a:rPr>
              <a:t> as nodes (a.k.a., vertices or “points”) in a graph (</a:t>
            </a:r>
            <a:r>
              <a:rPr lang="en-US" sz="1600" b="1" i="0" dirty="0">
                <a:effectLst/>
                <a:latin typeface="Arial" panose="020B0604020202020204" pitchFamily="34" charset="0"/>
                <a:cs typeface="Arial" panose="020B0604020202020204" pitchFamily="34" charset="0"/>
              </a:rPr>
              <a:t>C</a:t>
            </a:r>
            <a:r>
              <a:rPr lang="en-US" sz="1600" b="0" i="0" dirty="0">
                <a:effectLst/>
                <a:latin typeface="Arial" panose="020B0604020202020204" pitchFamily="34" charset="0"/>
                <a:cs typeface="Arial" panose="020B0604020202020204" pitchFamily="34" charset="0"/>
              </a:rPr>
              <a:t>)</a:t>
            </a:r>
            <a:endParaRPr lang="en-US" sz="1600" b="0" dirty="0">
              <a:effectLst/>
              <a:latin typeface="Arial" panose="020B0604020202020204" pitchFamily="34" charset="0"/>
              <a:cs typeface="Arial" panose="020B0604020202020204" pitchFamily="34" charset="0"/>
            </a:endParaRP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Form lines between points if they have an overlap of exactly </a:t>
            </a:r>
            <a:r>
              <a:rPr lang="en-US" sz="1600" b="0" i="1" dirty="0">
                <a:effectLst/>
                <a:latin typeface="Arial" panose="020B0604020202020204" pitchFamily="34" charset="0"/>
                <a:cs typeface="Arial" panose="020B0604020202020204" pitchFamily="34" charset="0"/>
              </a:rPr>
              <a:t>k</a:t>
            </a:r>
            <a:r>
              <a:rPr lang="en-US" sz="1600" b="0" i="0" dirty="0">
                <a:effectLst/>
                <a:latin typeface="Arial" panose="020B0604020202020204" pitchFamily="34" charset="0"/>
                <a:cs typeface="Arial" panose="020B0604020202020204" pitchFamily="34" charset="0"/>
              </a:rPr>
              <a:t> – 1 nucleotides (</a:t>
            </a:r>
            <a:r>
              <a:rPr lang="en-US" sz="1600" b="1" i="0" dirty="0">
                <a:effectLst/>
                <a:latin typeface="Arial" panose="020B0604020202020204" pitchFamily="34" charset="0"/>
                <a:cs typeface="Arial" panose="020B0604020202020204" pitchFamily="34" charset="0"/>
              </a:rPr>
              <a:t>C</a:t>
            </a:r>
            <a:r>
              <a:rPr lang="en-US" sz="1600" b="0" i="0" dirty="0">
                <a:effectLst/>
                <a:latin typeface="Arial" panose="020B0604020202020204" pitchFamily="34" charset="0"/>
                <a:cs typeface="Arial" panose="020B0604020202020204" pitchFamily="34" charset="0"/>
              </a:rPr>
              <a:t>)</a:t>
            </a:r>
          </a:p>
          <a:p>
            <a:pPr marL="800100" lvl="1" indent="-342900">
              <a:buFont typeface="+mj-lt"/>
              <a:buAutoNum type="arabicPeriod"/>
            </a:pPr>
            <a:r>
              <a:rPr lang="en-US" sz="1600" dirty="0">
                <a:latin typeface="Arial" panose="020B0604020202020204" pitchFamily="34" charset="0"/>
                <a:cs typeface="Arial" panose="020B0604020202020204" pitchFamily="34" charset="0"/>
              </a:rPr>
              <a:t>Extend paths until no further overlap-based extensions are possible</a:t>
            </a:r>
            <a:r>
              <a:rPr lang="en-US" sz="1600" baseline="30000" dirty="0">
                <a:latin typeface="Arial" panose="020B0604020202020204" pitchFamily="34" charset="0"/>
                <a:cs typeface="Arial" panose="020B0604020202020204" pitchFamily="34" charset="0"/>
              </a:rPr>
              <a:t>3</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C</a:t>
            </a:r>
            <a:r>
              <a:rPr lang="en-US" sz="1600" dirty="0">
                <a:latin typeface="Arial" panose="020B0604020202020204" pitchFamily="34" charset="0"/>
                <a:cs typeface="Arial" panose="020B0604020202020204" pitchFamily="34" charset="0"/>
              </a:rPr>
              <a:t>)</a:t>
            </a:r>
            <a:endParaRPr lang="en-US" sz="1600" baseline="30000" dirty="0">
              <a:latin typeface="Arial" panose="020B0604020202020204" pitchFamily="34" charset="0"/>
              <a:cs typeface="Arial" panose="020B0604020202020204" pitchFamily="34" charset="0"/>
            </a:endParaRP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Traverse and record each possible path through the graph: These are </a:t>
            </a:r>
            <a:r>
              <a:rPr lang="en-US" sz="1600" b="1" i="1" dirty="0">
                <a:effectLst/>
                <a:latin typeface="Arial" panose="020B0604020202020204" pitchFamily="34" charset="0"/>
                <a:cs typeface="Arial" panose="020B0604020202020204" pitchFamily="34" charset="0"/>
              </a:rPr>
              <a:t>contigs</a:t>
            </a:r>
            <a:r>
              <a:rPr lang="en-US" sz="1600" dirty="0">
                <a:latin typeface="Arial" panose="020B0604020202020204" pitchFamily="34" charset="0"/>
                <a:cs typeface="Arial" panose="020B0604020202020204" pitchFamily="34" charset="0"/>
              </a:rPr>
              <a:t>; they represent possible </a:t>
            </a:r>
            <a:r>
              <a:rPr lang="en-US" sz="1600" b="1" i="1" dirty="0">
                <a:latin typeface="Arial" panose="020B0604020202020204" pitchFamily="34" charset="0"/>
                <a:cs typeface="Arial" panose="020B0604020202020204" pitchFamily="34" charset="0"/>
              </a:rPr>
              <a:t>origin sequences for the k-</a:t>
            </a:r>
            <a:r>
              <a:rPr lang="en-US" sz="1600" b="1" i="1" dirty="0" err="1">
                <a:latin typeface="Arial" panose="020B0604020202020204" pitchFamily="34" charset="0"/>
                <a:cs typeface="Arial" panose="020B0604020202020204" pitchFamily="34" charset="0"/>
              </a:rPr>
              <a:t>mers</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D</a:t>
            </a:r>
            <a:r>
              <a:rPr lang="en-US" sz="1600" dirty="0">
                <a:latin typeface="Arial" panose="020B0604020202020204" pitchFamily="34" charset="0"/>
                <a:cs typeface="Arial" panose="020B0604020202020204" pitchFamily="34" charset="0"/>
              </a:rPr>
              <a:t>)</a:t>
            </a:r>
            <a:endParaRPr lang="en-US" sz="2000" b="0" i="0" dirty="0">
              <a:effectLst/>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grpSp>
        <p:nvGrpSpPr>
          <p:cNvPr id="7" name="Group 6">
            <a:extLst>
              <a:ext uri="{FF2B5EF4-FFF2-40B4-BE49-F238E27FC236}">
                <a16:creationId xmlns:a16="http://schemas.microsoft.com/office/drawing/2014/main" id="{105C751B-F67C-B8A4-926E-5B2EBEB34DB0}"/>
              </a:ext>
            </a:extLst>
          </p:cNvPr>
          <p:cNvGrpSpPr/>
          <p:nvPr/>
        </p:nvGrpSpPr>
        <p:grpSpPr>
          <a:xfrm>
            <a:off x="7706868" y="72121"/>
            <a:ext cx="4017264" cy="6713757"/>
            <a:chOff x="7239000" y="312342"/>
            <a:chExt cx="3724656" cy="6412218"/>
          </a:xfrm>
        </p:grpSpPr>
        <p:pic>
          <p:nvPicPr>
            <p:cNvPr id="2" name="Picture 1" descr="Diagram&#10;&#10;Description automatically generated">
              <a:extLst>
                <a:ext uri="{FF2B5EF4-FFF2-40B4-BE49-F238E27FC236}">
                  <a16:creationId xmlns:a16="http://schemas.microsoft.com/office/drawing/2014/main" id="{5578A094-98FA-4D69-58BB-030960F8C241}"/>
                </a:ext>
              </a:extLst>
            </p:cNvPr>
            <p:cNvPicPr>
              <a:picLocks noChangeAspect="1"/>
            </p:cNvPicPr>
            <p:nvPr/>
          </p:nvPicPr>
          <p:blipFill>
            <a:blip r:embed="rId3"/>
            <a:stretch>
              <a:fillRect/>
            </a:stretch>
          </p:blipFill>
          <p:spPr>
            <a:xfrm>
              <a:off x="7239000" y="312342"/>
              <a:ext cx="3532631" cy="3219613"/>
            </a:xfrm>
            <a:prstGeom prst="rect">
              <a:avLst/>
            </a:prstGeom>
          </p:spPr>
        </p:pic>
        <p:pic>
          <p:nvPicPr>
            <p:cNvPr id="5" name="Picture 4" descr="Diagram&#10;&#10;Description automatically generated">
              <a:extLst>
                <a:ext uri="{FF2B5EF4-FFF2-40B4-BE49-F238E27FC236}">
                  <a16:creationId xmlns:a16="http://schemas.microsoft.com/office/drawing/2014/main" id="{D4AB39A0-C005-CEAB-FA58-23B295CA48D1}"/>
                </a:ext>
              </a:extLst>
            </p:cNvPr>
            <p:cNvPicPr>
              <a:picLocks noChangeAspect="1"/>
            </p:cNvPicPr>
            <p:nvPr/>
          </p:nvPicPr>
          <p:blipFill>
            <a:blip r:embed="rId4"/>
            <a:stretch>
              <a:fillRect/>
            </a:stretch>
          </p:blipFill>
          <p:spPr>
            <a:xfrm>
              <a:off x="7239000" y="3586820"/>
              <a:ext cx="3724656" cy="3137740"/>
            </a:xfrm>
            <a:prstGeom prst="rect">
              <a:avLst/>
            </a:prstGeom>
          </p:spPr>
        </p:pic>
      </p:grpSp>
      <p:sp>
        <p:nvSpPr>
          <p:cNvPr id="8" name="TextBox 7">
            <a:extLst>
              <a:ext uri="{FF2B5EF4-FFF2-40B4-BE49-F238E27FC236}">
                <a16:creationId xmlns:a16="http://schemas.microsoft.com/office/drawing/2014/main" id="{48F7C979-26BE-B5E4-BA90-785B06E84083}"/>
              </a:ext>
            </a:extLst>
          </p:cNvPr>
          <p:cNvSpPr txBox="1"/>
          <p:nvPr/>
        </p:nvSpPr>
        <p:spPr>
          <a:xfrm>
            <a:off x="0" y="6150114"/>
            <a:ext cx="4242816" cy="707886"/>
          </a:xfrm>
          <a:prstGeom prst="rect">
            <a:avLst/>
          </a:prstGeom>
          <a:noFill/>
        </p:spPr>
        <p:txBody>
          <a:bodyPr wrap="square" rtlCol="0">
            <a:spAutoFit/>
          </a:bodyPr>
          <a:lstStyle/>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Martin &amp; Wang, 2011</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Bushmanova</a:t>
            </a:r>
            <a:r>
              <a:rPr lang="en-US" sz="1000" dirty="0">
                <a:solidFill>
                  <a:schemeClr val="bg1">
                    <a:lumMod val="50000"/>
                  </a:schemeClr>
                </a:solidFill>
                <a:latin typeface="Arial" panose="020B0604020202020204" pitchFamily="34" charset="0"/>
                <a:cs typeface="Arial" panose="020B0604020202020204" pitchFamily="34" charset="0"/>
              </a:rPr>
              <a:t> et al., 2019</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
        <p:nvSpPr>
          <p:cNvPr id="6" name="Rectangle 5">
            <a:extLst>
              <a:ext uri="{FF2B5EF4-FFF2-40B4-BE49-F238E27FC236}">
                <a16:creationId xmlns:a16="http://schemas.microsoft.com/office/drawing/2014/main" id="{D348D362-DB01-6D28-A9E4-80880808F8D3}"/>
              </a:ext>
            </a:extLst>
          </p:cNvPr>
          <p:cNvSpPr/>
          <p:nvPr/>
        </p:nvSpPr>
        <p:spPr>
          <a:xfrm>
            <a:off x="7706868" y="72121"/>
            <a:ext cx="4082896" cy="2348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D1D187-285F-AF3D-F54A-726C6F87000C}"/>
              </a:ext>
            </a:extLst>
          </p:cNvPr>
          <p:cNvSpPr/>
          <p:nvPr/>
        </p:nvSpPr>
        <p:spPr>
          <a:xfrm>
            <a:off x="7706868" y="2473444"/>
            <a:ext cx="4082896" cy="2348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439558E-6E0C-451D-45E7-95836E54F32F}"/>
              </a:ext>
            </a:extLst>
          </p:cNvPr>
          <p:cNvSpPr/>
          <p:nvPr/>
        </p:nvSpPr>
        <p:spPr>
          <a:xfrm>
            <a:off x="7739684" y="4822234"/>
            <a:ext cx="4082896" cy="19190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3344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6"/>
                                        </p:tgtEl>
                                      </p:cBhvr>
                                    </p:animEffect>
                                    <p:set>
                                      <p:cBhvr>
                                        <p:cTn id="32" dur="1" fill="hold">
                                          <p:stCondLst>
                                            <p:cond delay="499"/>
                                          </p:stCondLst>
                                        </p:cTn>
                                        <p:tgtEl>
                                          <p:spTgt spid="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0" nodeType="clickEffect">
                                  <p:stCondLst>
                                    <p:cond delay="0"/>
                                  </p:stCondLst>
                                  <p:childTnLst>
                                    <p:animEffect transition="out" filter="fade">
                                      <p:cBhvr>
                                        <p:cTn id="41" dur="500"/>
                                        <p:tgtEl>
                                          <p:spTgt spid="9"/>
                                        </p:tgtEl>
                                      </p:cBhvr>
                                    </p:animEffect>
                                    <p:set>
                                      <p:cBhvr>
                                        <p:cTn id="42" dur="1" fill="hold">
                                          <p:stCondLst>
                                            <p:cond delay="499"/>
                                          </p:stCondLst>
                                        </p:cTn>
                                        <p:tgtEl>
                                          <p:spTgt spid="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fade">
                                      <p:cBhvr>
                                        <p:cTn id="47" dur="500"/>
                                        <p:tgtEl>
                                          <p:spTgt spid="3">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fade">
                                      <p:cBhvr>
                                        <p:cTn id="52" dur="500"/>
                                        <p:tgtEl>
                                          <p:spTgt spid="3">
                                            <p:txEl>
                                              <p:pRg st="7" end="7"/>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8" end="8"/>
                                            </p:txEl>
                                          </p:spTgt>
                                        </p:tgtEl>
                                        <p:attrNameLst>
                                          <p:attrName>style.visibility</p:attrName>
                                        </p:attrNameLst>
                                      </p:cBhvr>
                                      <p:to>
                                        <p:strVal val="visible"/>
                                      </p:to>
                                    </p:set>
                                    <p:animEffect transition="in" filter="fade">
                                      <p:cBhvr>
                                        <p:cTn id="57" dur="500"/>
                                        <p:tgtEl>
                                          <p:spTgt spid="3">
                                            <p:txEl>
                                              <p:pRg st="8" end="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0" nodeType="clickEffect">
                                  <p:stCondLst>
                                    <p:cond delay="0"/>
                                  </p:stCondLst>
                                  <p:childTnLst>
                                    <p:animEffect transition="out" filter="fad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7326088" cy="5159829"/>
          </a:xfrm>
        </p:spPr>
        <p:txBody>
          <a:bodyPr>
            <a:normAutofit/>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 general, reads can be assembled through one of two approaches: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Reference </a:t>
            </a:r>
            <a:r>
              <a:rPr lang="en-US" sz="1600" b="1" i="1" dirty="0">
                <a:effectLst/>
                <a:latin typeface="Arial" panose="020B0604020202020204" pitchFamily="34" charset="0"/>
                <a:cs typeface="Arial" panose="020B0604020202020204" pitchFamily="34" charset="0"/>
              </a:rPr>
              <a:t>genome-guided</a:t>
            </a:r>
            <a:r>
              <a:rPr lang="en-US" sz="1600" dirty="0">
                <a:latin typeface="Arial" panose="020B0604020202020204" pitchFamily="34" charset="0"/>
                <a:cs typeface="Arial" panose="020B0604020202020204" pitchFamily="34" charset="0"/>
              </a:rPr>
              <a:t>: </a:t>
            </a:r>
            <a:r>
              <a:rPr lang="en-US" sz="1600" b="0" i="0" dirty="0">
                <a:effectLst/>
                <a:latin typeface="Arial" panose="020B0604020202020204" pitchFamily="34" charset="0"/>
                <a:cs typeface="Arial" panose="020B0604020202020204" pitchFamily="34" charset="0"/>
              </a:rPr>
              <a:t>Assembly occurs through the alignment of reads to the reference genome</a:t>
            </a:r>
          </a:p>
          <a:p>
            <a:pPr marL="800100" lvl="1" indent="-342900">
              <a:buFont typeface="+mj-lt"/>
              <a:buAutoNum type="alphaLcParenR"/>
            </a:pPr>
            <a:r>
              <a:rPr lang="en-US" sz="1600" dirty="0">
                <a:latin typeface="Arial" panose="020B0604020202020204" pitchFamily="34" charset="0"/>
                <a:cs typeface="Arial" panose="020B0604020202020204" pitchFamily="34" charset="0"/>
              </a:rPr>
              <a:t>Reference </a:t>
            </a:r>
            <a:r>
              <a:rPr lang="en-US" sz="1600" b="1" i="1" dirty="0">
                <a:latin typeface="Arial" panose="020B0604020202020204" pitchFamily="34" charset="0"/>
                <a:cs typeface="Arial" panose="020B0604020202020204" pitchFamily="34" charset="0"/>
              </a:rPr>
              <a:t>genome-free</a:t>
            </a:r>
            <a:r>
              <a:rPr lang="en-US" sz="1600" dirty="0">
                <a:latin typeface="Arial" panose="020B0604020202020204" pitchFamily="34" charset="0"/>
                <a:cs typeface="Arial" panose="020B0604020202020204" pitchFamily="34" charset="0"/>
              </a:rPr>
              <a:t>—i.e., </a:t>
            </a:r>
            <a:r>
              <a:rPr lang="en-US" sz="1600" i="1" dirty="0">
                <a:latin typeface="Arial" panose="020B0604020202020204" pitchFamily="34" charset="0"/>
                <a:cs typeface="Arial" panose="020B0604020202020204" pitchFamily="34" charset="0"/>
              </a:rPr>
              <a:t>de novo</a:t>
            </a:r>
            <a:r>
              <a:rPr lang="en-US" sz="1600" i="0" dirty="0">
                <a:effectLst/>
                <a:latin typeface="Arial" panose="020B0604020202020204" pitchFamily="34" charset="0"/>
                <a:cs typeface="Arial" panose="020B0604020202020204" pitchFamily="34" charset="0"/>
              </a:rPr>
              <a:t>: Assembly occurs using only the information contained in the reads</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We leverage a </a:t>
            </a:r>
            <a:r>
              <a:rPr lang="en-US" sz="2000" b="1" i="1" dirty="0">
                <a:effectLst/>
                <a:latin typeface="Arial" panose="020B0604020202020204" pitchFamily="34" charset="0"/>
                <a:cs typeface="Arial" panose="020B0604020202020204" pitchFamily="34" charset="0"/>
              </a:rPr>
              <a:t>hybrid strategy</a:t>
            </a:r>
            <a:r>
              <a:rPr lang="en-US" sz="2000" i="0" dirty="0">
                <a:effectLst/>
                <a:latin typeface="Arial" panose="020B0604020202020204" pitchFamily="34" charset="0"/>
                <a:cs typeface="Arial" panose="020B0604020202020204" pitchFamily="34" charset="0"/>
              </a:rPr>
              <a:t>, assembling transcriptomes from the results of both approaches</a:t>
            </a:r>
            <a:endParaRPr lang="en-US" sz="20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a:t>
            </a:r>
            <a:r>
              <a:rPr lang="en-US" sz="2000" b="0" i="0" dirty="0">
                <a:effectLst/>
                <a:latin typeface="Arial" panose="020B0604020202020204" pitchFamily="34" charset="0"/>
                <a:cs typeface="Arial" panose="020B0604020202020204" pitchFamily="34" charset="0"/>
              </a:rPr>
              <a:t>but before diving into that, it's important to discuss the general workflow for transcriptome assembly—</a:t>
            </a:r>
            <a:r>
              <a:rPr lang="en-US" sz="2000" b="1" i="1" dirty="0">
                <a:effectLst/>
                <a:latin typeface="Arial" panose="020B0604020202020204" pitchFamily="34" charset="0"/>
                <a:cs typeface="Arial" panose="020B0604020202020204" pitchFamily="34" charset="0"/>
              </a:rPr>
              <a:t>particularly steps A and B</a:t>
            </a:r>
            <a:endParaRPr lang="en-US" sz="2000" b="1" i="1"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chemeClr val="tx1">
                    <a:lumMod val="50000"/>
                    <a:lumOff val="50000"/>
                  </a:schemeClr>
                </a:solidFill>
                <a:latin typeface="Helvetica Neue" panose="02000503000000020004" pitchFamily="2" charset="0"/>
              </a:rPr>
              <a:t>We pursue a hybrid strategy</a:t>
            </a:r>
            <a:endParaRPr lang="en-US" sz="2200" i="1" dirty="0">
              <a:solidFill>
                <a:schemeClr val="tx1">
                  <a:lumMod val="50000"/>
                  <a:lumOff val="50000"/>
                </a:schemeClr>
              </a:solidFill>
            </a:endParaRPr>
          </a:p>
        </p:txBody>
      </p:sp>
      <p:pic>
        <p:nvPicPr>
          <p:cNvPr id="5" name="Picture 4">
            <a:extLst>
              <a:ext uri="{FF2B5EF4-FFF2-40B4-BE49-F238E27FC236}">
                <a16:creationId xmlns:a16="http://schemas.microsoft.com/office/drawing/2014/main" id="{DCB78BC8-0DC6-BEAC-72C3-3DDD408985F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7326088" y="792474"/>
            <a:ext cx="4586874" cy="6058598"/>
          </a:xfrm>
          <a:prstGeom prst="rect">
            <a:avLst/>
          </a:prstGeom>
        </p:spPr>
      </p:pic>
      <p:sp>
        <p:nvSpPr>
          <p:cNvPr id="8" name="TextBox 7">
            <a:extLst>
              <a:ext uri="{FF2B5EF4-FFF2-40B4-BE49-F238E27FC236}">
                <a16:creationId xmlns:a16="http://schemas.microsoft.com/office/drawing/2014/main" id="{D24D26CF-165C-FC57-232F-9ACF10F8860D}"/>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3523424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1" y="794657"/>
            <a:ext cx="7239001" cy="5834743"/>
          </a:xfrm>
        </p:spPr>
        <p:txBody>
          <a:bodyPr>
            <a:normAutofit/>
          </a:bodyPr>
          <a:lstStyle/>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A</a:t>
            </a:r>
            <a:r>
              <a:rPr lang="en-US" sz="2000" b="0" i="0" dirty="0">
                <a:effectLst/>
                <a:latin typeface="Arial" panose="020B0604020202020204" pitchFamily="34" charset="0"/>
                <a:cs typeface="Arial" panose="020B0604020202020204" pitchFamily="34" charset="0"/>
              </a:rPr>
              <a:t>) The sequencing data is quality controlled</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B</a:t>
            </a:r>
            <a:r>
              <a:rPr lang="en-US" sz="2000" b="0" i="0" dirty="0">
                <a:effectLst/>
                <a:latin typeface="Arial" panose="020B0604020202020204" pitchFamily="34" charset="0"/>
                <a:cs typeface="Arial" panose="020B0604020202020204" pitchFamily="34" charset="0"/>
              </a:rPr>
              <a:t>) Then, the data is assembled to obtain the reference transcriptome; afterwards, it’s subject to more quality control to produce an artifact-free assembly</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C</a:t>
            </a:r>
            <a:r>
              <a:rPr lang="en-US" sz="2000" b="0" i="0" dirty="0">
                <a:effectLst/>
                <a:latin typeface="Arial" panose="020B0604020202020204" pitchFamily="34" charset="0"/>
                <a:cs typeface="Arial" panose="020B0604020202020204" pitchFamily="34" charset="0"/>
              </a:rPr>
              <a:t>, </a:t>
            </a:r>
            <a:r>
              <a:rPr lang="en-US" sz="2000" b="1" i="0" dirty="0">
                <a:effectLst/>
                <a:latin typeface="Arial" panose="020B0604020202020204" pitchFamily="34" charset="0"/>
                <a:cs typeface="Arial" panose="020B0604020202020204" pitchFamily="34" charset="0"/>
              </a:rPr>
              <a:t>D</a:t>
            </a:r>
            <a:r>
              <a:rPr lang="en-US" sz="2000" b="0" i="0" dirty="0">
                <a:effectLst/>
                <a:latin typeface="Arial" panose="020B0604020202020204" pitchFamily="34" charset="0"/>
                <a:cs typeface="Arial" panose="020B0604020202020204" pitchFamily="34" charset="0"/>
              </a:rPr>
              <a:t>) For further quality </a:t>
            </a:r>
            <a:r>
              <a:rPr lang="en-US" sz="2000" dirty="0">
                <a:latin typeface="Arial" panose="020B0604020202020204" pitchFamily="34" charset="0"/>
                <a:cs typeface="Arial" panose="020B0604020202020204" pitchFamily="34" charset="0"/>
              </a:rPr>
              <a:t>control, read </a:t>
            </a:r>
            <a:r>
              <a:rPr lang="en-US" sz="2000" b="0" i="0" dirty="0">
                <a:effectLst/>
                <a:latin typeface="Arial" panose="020B0604020202020204" pitchFamily="34" charset="0"/>
                <a:cs typeface="Arial" panose="020B0604020202020204" pitchFamily="34" charset="0"/>
              </a:rPr>
              <a:t>alignment and transcript abundance estimation (</a:t>
            </a:r>
            <a:r>
              <a:rPr lang="en-US" sz="2000" b="1" i="0" dirty="0">
                <a:effectLst/>
                <a:latin typeface="Arial" panose="020B0604020202020204" pitchFamily="34" charset="0"/>
                <a:cs typeface="Arial" panose="020B0604020202020204" pitchFamily="34" charset="0"/>
              </a:rPr>
              <a:t>C</a:t>
            </a:r>
            <a:r>
              <a:rPr lang="en-US" sz="2000" b="0" i="0" dirty="0">
                <a:effectLst/>
                <a:latin typeface="Arial" panose="020B0604020202020204" pitchFamily="34" charset="0"/>
                <a:cs typeface="Arial" panose="020B0604020202020204" pitchFamily="34" charset="0"/>
              </a:rPr>
              <a:t>) are performed, and differential transcript expression levels can be estimated (</a:t>
            </a:r>
            <a:r>
              <a:rPr lang="en-US" sz="2000" b="1" i="0" dirty="0">
                <a:effectLst/>
                <a:latin typeface="Arial" panose="020B0604020202020204" pitchFamily="34" charset="0"/>
                <a:cs typeface="Arial" panose="020B0604020202020204" pitchFamily="34" charset="0"/>
              </a:rPr>
              <a:t>D</a:t>
            </a:r>
            <a:r>
              <a:rPr lang="en-US" sz="2000" b="0" i="0" dirty="0">
                <a:effectLst/>
                <a:latin typeface="Arial" panose="020B0604020202020204" pitchFamily="34" charset="0"/>
                <a:cs typeface="Arial" panose="020B0604020202020204" pitchFamily="34" charset="0"/>
              </a:rPr>
              <a:t>)</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E</a:t>
            </a:r>
            <a:r>
              <a:rPr lang="en-US" sz="2000" b="0" i="0" dirty="0">
                <a:effectLst/>
                <a:latin typeface="Arial" panose="020B0604020202020204" pitchFamily="34" charset="0"/>
                <a:cs typeface="Arial" panose="020B0604020202020204" pitchFamily="34" charset="0"/>
              </a:rPr>
              <a:t>) If the RNA-seq data are suspected to contain non-mRNA species, RNA classification can be carried out to classify and filter the data</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E</a:t>
            </a:r>
            <a:r>
              <a:rPr lang="en-US" sz="2000" b="0" i="0" dirty="0">
                <a:effectLst/>
                <a:latin typeface="Arial" panose="020B0604020202020204" pitchFamily="34" charset="0"/>
                <a:cs typeface="Arial" panose="020B0604020202020204" pitchFamily="34" charset="0"/>
              </a:rPr>
              <a:t>) Transcriptomic sequences can also be translated into their amino acid counterparts</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F</a:t>
            </a:r>
            <a:r>
              <a:rPr lang="en-US" sz="2000" b="0" i="0" dirty="0">
                <a:effectLst/>
                <a:latin typeface="Arial" panose="020B0604020202020204" pitchFamily="34" charset="0"/>
                <a:cs typeface="Arial" panose="020B0604020202020204" pitchFamily="34" charset="0"/>
              </a:rPr>
              <a:t>) The nucleotide (and/or translated protein) sequences can be annotated to assign identifiers and elucidate biological roles</a:t>
            </a:r>
          </a:p>
          <a:p>
            <a:r>
              <a:rPr lang="en-US" sz="2000" dirty="0">
                <a:latin typeface="Arial" panose="020B0604020202020204" pitchFamily="34" charset="0"/>
                <a:cs typeface="Arial" panose="020B0604020202020204" pitchFamily="34" charset="0"/>
              </a:rPr>
              <a:t>Today, I am focusing on steps (</a:t>
            </a:r>
            <a:r>
              <a:rPr lang="en-US" sz="2000" b="1" dirty="0">
                <a:latin typeface="Arial" panose="020B0604020202020204" pitchFamily="34" charset="0"/>
                <a:cs typeface="Arial" panose="020B0604020202020204" pitchFamily="34" charset="0"/>
              </a:rPr>
              <a:t>A</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a:t>
            </a:r>
            <a:endParaRPr lang="en-US" sz="2000" b="0" i="0" dirty="0">
              <a:effectLst/>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326088" y="792474"/>
            <a:ext cx="4586874" cy="6058598"/>
          </a:xfrm>
          <a:prstGeom prst="rect">
            <a:avLst/>
          </a:prstGeom>
        </p:spPr>
      </p:pic>
      <p:sp>
        <p:nvSpPr>
          <p:cNvPr id="7" name="TextBox 6">
            <a:extLst>
              <a:ext uri="{FF2B5EF4-FFF2-40B4-BE49-F238E27FC236}">
                <a16:creationId xmlns:a16="http://schemas.microsoft.com/office/drawing/2014/main" id="{A34DB590-9BF7-D3A6-781D-53C9EB6317F3}"/>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166857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6096000" cy="6063343"/>
          </a:xfrm>
          <a:solidFill>
            <a:schemeClr val="bg1"/>
          </a:solidFill>
        </p:spPr>
        <p:txBody>
          <a:bodyPr>
            <a:normAutofit/>
          </a:bodyPr>
          <a:lstStyle/>
          <a:p>
            <a:r>
              <a:rPr lang="en-US" sz="2000" b="0" i="0" dirty="0">
                <a:effectLst/>
                <a:latin typeface="Arial" panose="020B0604020202020204" pitchFamily="34" charset="0"/>
                <a:cs typeface="Arial" panose="020B0604020202020204" pitchFamily="34" charset="0"/>
              </a:rPr>
              <a:t>For read quality control, we use </a:t>
            </a:r>
            <a:r>
              <a:rPr lang="en-US" sz="2000" b="0" i="0" dirty="0">
                <a:effectLst/>
                <a:latin typeface="Consolas" panose="020B0609020204030204" pitchFamily="49" charset="0"/>
                <a:cs typeface="Consolas" panose="020B0609020204030204" pitchFamily="49" charset="0"/>
              </a:rPr>
              <a:t>atria</a:t>
            </a:r>
            <a:r>
              <a:rPr lang="en-US" sz="2000" baseline="30000" dirty="0">
                <a:latin typeface="Arial" panose="020B0604020202020204" pitchFamily="34" charset="0"/>
                <a:cs typeface="Arial" panose="020B0604020202020204" pitchFamily="34" charset="0"/>
              </a:rPr>
              <a:t>1 </a:t>
            </a:r>
            <a:r>
              <a:rPr lang="en-US" sz="2000" b="0" i="0" dirty="0">
                <a:effectLst/>
                <a:latin typeface="Arial" panose="020B0604020202020204" pitchFamily="34" charset="0"/>
                <a:cs typeface="Arial" panose="020B0604020202020204" pitchFamily="34" charset="0"/>
              </a:rPr>
              <a:t>to...</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perform adapter removal</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trim low-quality read ends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filter out very short reads</a:t>
            </a:r>
          </a:p>
          <a:p>
            <a:r>
              <a:rPr lang="en-US" sz="2000" dirty="0">
                <a:latin typeface="Arial" panose="020B0604020202020204" pitchFamily="34" charset="0"/>
                <a:cs typeface="Arial" panose="020B0604020202020204" pitchFamily="34" charset="0"/>
              </a:rPr>
              <a:t>We use </a:t>
            </a:r>
            <a:r>
              <a:rPr lang="en-US" sz="2000" dirty="0">
                <a:latin typeface="Consolas" panose="020B0609020204030204" pitchFamily="49" charset="0"/>
                <a:cs typeface="Consolas" panose="020B0609020204030204" pitchFamily="49" charset="0"/>
              </a:rPr>
              <a:t>Rcorrector</a:t>
            </a:r>
            <a:r>
              <a:rPr lang="en-US" sz="2000" baseline="30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to fix random errors generated in sequencing</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For transcriptome assembly, run the assembly program </a:t>
            </a:r>
            <a:r>
              <a:rPr lang="en-US" sz="2000" b="0" i="0" dirty="0">
                <a:effectLst/>
                <a:latin typeface="Consolas" panose="020B0609020204030204" pitchFamily="49" charset="0"/>
                <a:cs typeface="Consolas" panose="020B0609020204030204" pitchFamily="49" charset="0"/>
              </a:rPr>
              <a:t>Trinity</a:t>
            </a:r>
            <a:r>
              <a:rPr lang="en-US" sz="2000" b="0" i="0" baseline="30000" dirty="0">
                <a:effectLst/>
                <a:latin typeface="Arial" panose="020B0604020202020204" pitchFamily="34" charset="0"/>
                <a:cs typeface="Arial" panose="020B0604020202020204" pitchFamily="34" charset="0"/>
              </a:rPr>
              <a:t>3</a:t>
            </a:r>
            <a:r>
              <a:rPr lang="en-US" sz="2000" b="0" i="0" dirty="0">
                <a:effectLst/>
                <a:latin typeface="Arial" panose="020B0604020202020204" pitchFamily="34" charset="0"/>
                <a:cs typeface="Arial" panose="020B0604020202020204" pitchFamily="34" charset="0"/>
              </a:rPr>
              <a:t> twice: once in its </a:t>
            </a:r>
            <a:r>
              <a:rPr lang="en-US" sz="2000" b="1" i="1" dirty="0">
                <a:effectLst/>
                <a:latin typeface="Arial" panose="020B0604020202020204" pitchFamily="34" charset="0"/>
                <a:cs typeface="Arial" panose="020B0604020202020204" pitchFamily="34" charset="0"/>
              </a:rPr>
              <a:t>genome-free mode</a:t>
            </a:r>
            <a:r>
              <a:rPr lang="en-US" sz="2000" b="0" i="0" dirty="0">
                <a:effectLst/>
                <a:latin typeface="Arial" panose="020B0604020202020204" pitchFamily="34" charset="0"/>
                <a:cs typeface="Arial" panose="020B0604020202020204" pitchFamily="34" charset="0"/>
              </a:rPr>
              <a:t> and once in its </a:t>
            </a:r>
            <a:r>
              <a:rPr lang="en-US" sz="2000" b="1" i="1" dirty="0">
                <a:effectLst/>
                <a:latin typeface="Arial" panose="020B0604020202020204" pitchFamily="34" charset="0"/>
                <a:cs typeface="Arial" panose="020B0604020202020204" pitchFamily="34" charset="0"/>
              </a:rPr>
              <a:t>genome-guided mode</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We use the output of </a:t>
            </a:r>
            <a:r>
              <a:rPr lang="en-US" sz="2000" dirty="0">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as input to </a:t>
            </a:r>
            <a:r>
              <a:rPr lang="en-US" sz="2000" dirty="0">
                <a:latin typeface="Consolas" panose="020B0609020204030204" pitchFamily="49" charset="0"/>
                <a:cs typeface="Consolas" panose="020B0609020204030204" pitchFamily="49" charset="0"/>
              </a:rPr>
              <a:t>PASA</a:t>
            </a:r>
            <a:r>
              <a:rPr lang="en-US" sz="2000" b="0" i="0" baseline="30000" dirty="0">
                <a:effectLst/>
                <a:latin typeface="Arial" panose="020B0604020202020204" pitchFamily="34" charset="0"/>
                <a:cs typeface="Arial" panose="020B0604020202020204" pitchFamily="34" charset="0"/>
              </a:rPr>
              <a:t>4</a:t>
            </a:r>
            <a:r>
              <a:rPr lang="en-US" sz="2000" b="0" i="0" dirty="0">
                <a:effectLst/>
                <a:latin typeface="Arial" panose="020B0604020202020204" pitchFamily="34" charset="0"/>
                <a:cs typeface="Arial" panose="020B0604020202020204" pitchFamily="34" charset="0"/>
              </a:rPr>
              <a:t> (</a:t>
            </a:r>
            <a:r>
              <a:rPr lang="en-US" sz="1800" b="0" i="0" dirty="0">
                <a:effectLst/>
                <a:latin typeface="Consolas" panose="020B0609020204030204" pitchFamily="49" charset="0"/>
                <a:cs typeface="Consolas" panose="020B0609020204030204" pitchFamily="49" charset="0"/>
              </a:rPr>
              <a:t>Program to Assemble Spliced Alignments</a:t>
            </a:r>
            <a:r>
              <a:rPr lang="en-US" sz="2000" b="0" i="0" dirty="0">
                <a:effectLst/>
                <a:latin typeface="Arial" panose="020B0604020202020204" pitchFamily="34" charset="0"/>
                <a:cs typeface="Arial" panose="020B0604020202020204" pitchFamily="34" charset="0"/>
              </a:rPr>
              <a:t>), which...</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aligns the newly assembled transcripts to the genome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filters invalid alignments and transcripts likely to be artifacts of the RNA-Seq assembly process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and reconstructs more complete transcripts using its alignment assembly algorithms</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chemeClr val="tx1">
                    <a:lumMod val="50000"/>
                    <a:lumOff val="50000"/>
                  </a:schemeClr>
                </a:solidFill>
                <a:latin typeface="Helvetica Neue" panose="02000503000000020004" pitchFamily="2" charset="0"/>
              </a:rPr>
              <a:t>Preprocessing, assembly, and polishing</a:t>
            </a:r>
            <a:endParaRPr lang="en-US" sz="2200" i="1" dirty="0">
              <a:solidFill>
                <a:schemeClr val="tx1">
                  <a:lumMod val="50000"/>
                  <a:lumOff val="50000"/>
                </a:schemeClr>
              </a:solidFill>
            </a:endParaRPr>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096000" y="794656"/>
            <a:ext cx="8196942" cy="10826976"/>
          </a:xfrm>
          <a:prstGeom prst="rect">
            <a:avLst/>
          </a:prstGeom>
        </p:spPr>
      </p:pic>
      <p:sp>
        <p:nvSpPr>
          <p:cNvPr id="2" name="Rectangle 1">
            <a:extLst>
              <a:ext uri="{FF2B5EF4-FFF2-40B4-BE49-F238E27FC236}">
                <a16:creationId xmlns:a16="http://schemas.microsoft.com/office/drawing/2014/main" id="{DA086DE7-A8D8-3E52-4B32-4F8B7552727E}"/>
              </a:ext>
            </a:extLst>
          </p:cNvPr>
          <p:cNvSpPr/>
          <p:nvPr/>
        </p:nvSpPr>
        <p:spPr>
          <a:xfrm>
            <a:off x="11020926" y="2562726"/>
            <a:ext cx="1171074" cy="441559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66FB83-B1FB-D41A-E7BA-9E52C8436A2C}"/>
              </a:ext>
            </a:extLst>
          </p:cNvPr>
          <p:cNvSpPr/>
          <p:nvPr/>
        </p:nvSpPr>
        <p:spPr>
          <a:xfrm>
            <a:off x="8057712" y="6733674"/>
            <a:ext cx="1171074" cy="27271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F77736D-B8EA-A5F0-51A1-8735702604FA}"/>
              </a:ext>
            </a:extLst>
          </p:cNvPr>
          <p:cNvCxnSpPr>
            <a:cxnSpLocks/>
          </p:cNvCxnSpPr>
          <p:nvPr/>
        </p:nvCxnSpPr>
        <p:spPr>
          <a:xfrm>
            <a:off x="4061637" y="1116419"/>
            <a:ext cx="4425415" cy="86330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36E88B3-2518-6795-F174-9D1EE180D354}"/>
              </a:ext>
            </a:extLst>
          </p:cNvPr>
          <p:cNvCxnSpPr>
            <a:cxnSpLocks/>
          </p:cNvCxnSpPr>
          <p:nvPr/>
        </p:nvCxnSpPr>
        <p:spPr>
          <a:xfrm>
            <a:off x="5518298" y="3429000"/>
            <a:ext cx="2968754" cy="1043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8E0D41-B6C1-E687-FF0B-F902C73FDD64}"/>
              </a:ext>
            </a:extLst>
          </p:cNvPr>
          <p:cNvCxnSpPr>
            <a:cxnSpLocks/>
          </p:cNvCxnSpPr>
          <p:nvPr/>
        </p:nvCxnSpPr>
        <p:spPr>
          <a:xfrm flipV="1">
            <a:off x="5282214" y="3533313"/>
            <a:ext cx="3204838" cy="60275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450E7A6-7073-11D0-26FF-1CED3F17C639}"/>
              </a:ext>
            </a:extLst>
          </p:cNvPr>
          <p:cNvCxnSpPr>
            <a:cxnSpLocks/>
          </p:cNvCxnSpPr>
          <p:nvPr/>
        </p:nvCxnSpPr>
        <p:spPr>
          <a:xfrm>
            <a:off x="5282214" y="4136065"/>
            <a:ext cx="3284737" cy="8798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D17CAE4-CEFB-4ED0-F899-CC6BC06B2109}"/>
              </a:ext>
            </a:extLst>
          </p:cNvPr>
          <p:cNvCxnSpPr>
            <a:cxnSpLocks/>
          </p:cNvCxnSpPr>
          <p:nvPr/>
        </p:nvCxnSpPr>
        <p:spPr>
          <a:xfrm flipV="1">
            <a:off x="3221665" y="1979720"/>
            <a:ext cx="5265387" cy="58300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563F8DE-9827-3472-431A-873A2E25E8ED}"/>
              </a:ext>
            </a:extLst>
          </p:cNvPr>
          <p:cNvSpPr txBox="1"/>
          <p:nvPr/>
        </p:nvSpPr>
        <p:spPr>
          <a:xfrm>
            <a:off x="0" y="5996226"/>
            <a:ext cx="4242816" cy="861774"/>
          </a:xfrm>
          <a:prstGeom prst="rect">
            <a:avLst/>
          </a:prstGeom>
          <a:noFill/>
        </p:spPr>
        <p:txBody>
          <a:bodyPr wrap="square" rtlCol="0">
            <a:spAutoFit/>
          </a:bodyPr>
          <a:lstStyle/>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Chuan</a:t>
            </a:r>
            <a:r>
              <a:rPr lang="en-US" sz="1000" dirty="0">
                <a:solidFill>
                  <a:schemeClr val="bg1">
                    <a:lumMod val="50000"/>
                  </a:schemeClr>
                </a:solidFill>
                <a:latin typeface="Arial" panose="020B0604020202020204" pitchFamily="34" charset="0"/>
                <a:cs typeface="Arial" panose="020B0604020202020204" pitchFamily="34" charset="0"/>
              </a:rPr>
              <a:t> et al., 2021</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Song and </a:t>
            </a:r>
            <a:r>
              <a:rPr lang="en-US" sz="1000" dirty="0" err="1">
                <a:solidFill>
                  <a:schemeClr val="bg1">
                    <a:lumMod val="50000"/>
                  </a:schemeClr>
                </a:solidFill>
                <a:latin typeface="Arial" panose="020B0604020202020204" pitchFamily="34" charset="0"/>
                <a:cs typeface="Arial" panose="020B0604020202020204" pitchFamily="34" charset="0"/>
              </a:rPr>
              <a:t>Florea</a:t>
            </a:r>
            <a:r>
              <a:rPr lang="en-US" sz="1000" dirty="0">
                <a:solidFill>
                  <a:schemeClr val="bg1">
                    <a:lumMod val="50000"/>
                  </a:schemeClr>
                </a:solidFill>
                <a:latin typeface="Arial" panose="020B0604020202020204" pitchFamily="34" charset="0"/>
                <a:cs typeface="Arial" panose="020B0604020202020204" pitchFamily="34" charset="0"/>
              </a:rPr>
              <a:t>, 2015</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Haas et al., 2003</a:t>
            </a:r>
          </a:p>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382423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500"/>
                                        <p:tgtEl>
                                          <p:spTgt spid="3">
                                            <p:txEl>
                                              <p:pRg st="6" end="6"/>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500"/>
                                        <p:tgtEl>
                                          <p:spTgt spid="3">
                                            <p:txEl>
                                              <p:pRg st="7" end="7"/>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Effect transition="in" filter="fade">
                                      <p:cBhvr>
                                        <p:cTn id="55" dur="500"/>
                                        <p:tgtEl>
                                          <p:spTgt spid="3">
                                            <p:txEl>
                                              <p:pRg st="9" end="9"/>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fade">
                                      <p:cBhvr>
                                        <p:cTn id="6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CD98497-F599-8B20-5477-09D78022E71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chemeClr val="tx1">
                    <a:lumMod val="50000"/>
                    <a:lumOff val="50000"/>
                  </a:schemeClr>
                </a:solidFill>
                <a:latin typeface="Helvetica Neue" panose="02000503000000020004" pitchFamily="2" charset="0"/>
              </a:rPr>
              <a:t>An overview of de novo assembly</a:t>
            </a:r>
            <a:endParaRPr lang="en-US" sz="2200" i="1" dirty="0">
              <a:solidFill>
                <a:schemeClr val="tx1">
                  <a:lumMod val="50000"/>
                  <a:lumOff val="50000"/>
                </a:schemeClr>
              </a:solidFill>
            </a:endParaRPr>
          </a:p>
        </p:txBody>
      </p:sp>
      <p:sp>
        <p:nvSpPr>
          <p:cNvPr id="16" name="TextBox 15">
            <a:extLst>
              <a:ext uri="{FF2B5EF4-FFF2-40B4-BE49-F238E27FC236}">
                <a16:creationId xmlns:a16="http://schemas.microsoft.com/office/drawing/2014/main" id="{86BA78A7-F1F9-B670-C709-6F21A3063434}"/>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Consolas" panose="020B0609020204030204" pitchFamily="49" charset="0"/>
                <a:cs typeface="Consolas" panose="020B0609020204030204" pitchFamily="49" charset="0"/>
              </a:rPr>
              <a:t>#TODO</a:t>
            </a:r>
            <a:r>
              <a:rPr lang="en-US" sz="1000" dirty="0">
                <a:solidFill>
                  <a:schemeClr val="bg1">
                    <a:lumMod val="50000"/>
                  </a:schemeClr>
                </a:solidFill>
                <a:latin typeface="Arial" panose="020B0604020202020204" pitchFamily="34" charset="0"/>
                <a:cs typeface="Arial" panose="020B0604020202020204" pitchFamily="34" charset="0"/>
              </a:rPr>
              <a:t> </a:t>
            </a:r>
            <a:r>
              <a:rPr lang="en-US" sz="1000" i="1" dirty="0">
                <a:solidFill>
                  <a:schemeClr val="bg1">
                    <a:lumMod val="50000"/>
                  </a:schemeClr>
                </a:solidFill>
                <a:latin typeface="Arial" panose="020B0604020202020204" pitchFamily="34" charset="0"/>
                <a:cs typeface="Arial" panose="020B0604020202020204" pitchFamily="34" charset="0"/>
              </a:rPr>
              <a:t>figure citations</a:t>
            </a:r>
          </a:p>
        </p:txBody>
      </p:sp>
      <p:grpSp>
        <p:nvGrpSpPr>
          <p:cNvPr id="25" name="Group 24">
            <a:extLst>
              <a:ext uri="{FF2B5EF4-FFF2-40B4-BE49-F238E27FC236}">
                <a16:creationId xmlns:a16="http://schemas.microsoft.com/office/drawing/2014/main" id="{437F96F3-38A5-B9CE-C4F2-F6E102AE6E18}"/>
              </a:ext>
            </a:extLst>
          </p:cNvPr>
          <p:cNvGrpSpPr/>
          <p:nvPr/>
        </p:nvGrpSpPr>
        <p:grpSpPr>
          <a:xfrm>
            <a:off x="-279405" y="1244600"/>
            <a:ext cx="8583253" cy="5867400"/>
            <a:chOff x="0" y="622300"/>
            <a:chExt cx="8211684" cy="5613400"/>
          </a:xfrm>
        </p:grpSpPr>
        <p:grpSp>
          <p:nvGrpSpPr>
            <p:cNvPr id="23" name="Group 22">
              <a:extLst>
                <a:ext uri="{FF2B5EF4-FFF2-40B4-BE49-F238E27FC236}">
                  <a16:creationId xmlns:a16="http://schemas.microsoft.com/office/drawing/2014/main" id="{C7224D56-8E63-BF1D-9749-99F397CDB8F1}"/>
                </a:ext>
              </a:extLst>
            </p:cNvPr>
            <p:cNvGrpSpPr/>
            <p:nvPr/>
          </p:nvGrpSpPr>
          <p:grpSpPr>
            <a:xfrm>
              <a:off x="0" y="622300"/>
              <a:ext cx="8211684" cy="5613400"/>
              <a:chOff x="0" y="622300"/>
              <a:chExt cx="8211684" cy="5613400"/>
            </a:xfrm>
          </p:grpSpPr>
          <p:grpSp>
            <p:nvGrpSpPr>
              <p:cNvPr id="15" name="Group 14">
                <a:extLst>
                  <a:ext uri="{FF2B5EF4-FFF2-40B4-BE49-F238E27FC236}">
                    <a16:creationId xmlns:a16="http://schemas.microsoft.com/office/drawing/2014/main" id="{65345F6C-B964-6479-A414-460422656D8B}"/>
                  </a:ext>
                </a:extLst>
              </p:cNvPr>
              <p:cNvGrpSpPr/>
              <p:nvPr/>
            </p:nvGrpSpPr>
            <p:grpSpPr>
              <a:xfrm>
                <a:off x="0" y="622300"/>
                <a:ext cx="8211684" cy="5613400"/>
                <a:chOff x="537878" y="794656"/>
                <a:chExt cx="8869894" cy="6063344"/>
              </a:xfrm>
            </p:grpSpPr>
            <p:pic>
              <p:nvPicPr>
                <p:cNvPr id="5" name="Picture 4" descr="Diagram&#10;&#10;Description automatically generated">
                  <a:extLst>
                    <a:ext uri="{FF2B5EF4-FFF2-40B4-BE49-F238E27FC236}">
                      <a16:creationId xmlns:a16="http://schemas.microsoft.com/office/drawing/2014/main" id="{0220CE5F-043B-C5AB-32C0-C1CD8BA877D5}"/>
                    </a:ext>
                  </a:extLst>
                </p:cNvPr>
                <p:cNvPicPr>
                  <a:picLocks noChangeAspect="1"/>
                </p:cNvPicPr>
                <p:nvPr/>
              </p:nvPicPr>
              <p:blipFill>
                <a:blip r:embed="rId2"/>
                <a:stretch>
                  <a:fillRect/>
                </a:stretch>
              </p:blipFill>
              <p:spPr>
                <a:xfrm>
                  <a:off x="2784227" y="794656"/>
                  <a:ext cx="6623545" cy="6063344"/>
                </a:xfrm>
                <a:prstGeom prst="rect">
                  <a:avLst/>
                </a:prstGeom>
              </p:spPr>
            </p:pic>
            <p:sp>
              <p:nvSpPr>
                <p:cNvPr id="2" name="TextBox 1">
                  <a:extLst>
                    <a:ext uri="{FF2B5EF4-FFF2-40B4-BE49-F238E27FC236}">
                      <a16:creationId xmlns:a16="http://schemas.microsoft.com/office/drawing/2014/main" id="{BEB6F868-8227-A141-D0E4-4B4BAE184E1C}"/>
                    </a:ext>
                  </a:extLst>
                </p:cNvPr>
                <p:cNvSpPr txBox="1"/>
                <p:nvPr/>
              </p:nvSpPr>
              <p:spPr>
                <a:xfrm>
                  <a:off x="821383" y="883595"/>
                  <a:ext cx="2585566" cy="332447"/>
                </a:xfrm>
                <a:prstGeom prst="rect">
                  <a:avLst/>
                </a:prstGeom>
                <a:noFill/>
              </p:spPr>
              <p:txBody>
                <a:bodyPr wrap="square" rtlCol="0">
                  <a:spAutoFit/>
                </a:bodyPr>
                <a:lstStyle/>
                <a:p>
                  <a:r>
                    <a:rPr lang="en-US" sz="1400" dirty="0">
                      <a:solidFill>
                        <a:srgbClr val="00B050"/>
                      </a:solidFill>
                      <a:latin typeface="Consolas" panose="020B0609020204030204" pitchFamily="49" charset="0"/>
                      <a:cs typeface="Consolas" panose="020B0609020204030204" pitchFamily="49" charset="0"/>
                    </a:rPr>
                    <a:t>Trinity</a:t>
                  </a:r>
                  <a:r>
                    <a:rPr lang="en-US" sz="1400" dirty="0">
                      <a:solidFill>
                        <a:srgbClr val="00B050"/>
                      </a:solidFill>
                      <a:latin typeface="Arial" panose="020B0604020202020204" pitchFamily="34" charset="0"/>
                      <a:cs typeface="Arial" panose="020B0604020202020204" pitchFamily="34" charset="0"/>
                    </a:rPr>
                    <a:t> GF</a:t>
                  </a:r>
                  <a:r>
                    <a:rPr lang="en-US" sz="1400" dirty="0">
                      <a:latin typeface="Arial" panose="020B0604020202020204" pitchFamily="34" charset="0"/>
                      <a:cs typeface="Arial" panose="020B0604020202020204" pitchFamily="34" charset="0"/>
                    </a:rPr>
                    <a:t>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0" name="TextBox 9">
                  <a:extLst>
                    <a:ext uri="{FF2B5EF4-FFF2-40B4-BE49-F238E27FC236}">
                      <a16:creationId xmlns:a16="http://schemas.microsoft.com/office/drawing/2014/main" id="{ADA9F724-0E5D-6617-538C-F9554E94C219}"/>
                    </a:ext>
                  </a:extLst>
                </p:cNvPr>
                <p:cNvSpPr txBox="1"/>
                <p:nvPr/>
              </p:nvSpPr>
              <p:spPr>
                <a:xfrm>
                  <a:off x="821383" y="1499918"/>
                  <a:ext cx="2585566"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1" name="TextBox 10">
                  <a:extLst>
                    <a:ext uri="{FF2B5EF4-FFF2-40B4-BE49-F238E27FC236}">
                      <a16:creationId xmlns:a16="http://schemas.microsoft.com/office/drawing/2014/main" id="{081DF742-EDB5-2FEA-7712-969113122291}"/>
                    </a:ext>
                  </a:extLst>
                </p:cNvPr>
                <p:cNvSpPr txBox="1"/>
                <p:nvPr/>
              </p:nvSpPr>
              <p:spPr>
                <a:xfrm>
                  <a:off x="821383" y="2195431"/>
                  <a:ext cx="2585566"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2" name="TextBox 11">
                  <a:extLst>
                    <a:ext uri="{FF2B5EF4-FFF2-40B4-BE49-F238E27FC236}">
                      <a16:creationId xmlns:a16="http://schemas.microsoft.com/office/drawing/2014/main" id="{E6E9F0A6-DD05-68C0-C834-21A1E802C77A}"/>
                    </a:ext>
                  </a:extLst>
                </p:cNvPr>
                <p:cNvSpPr txBox="1"/>
                <p:nvPr/>
              </p:nvSpPr>
              <p:spPr>
                <a:xfrm>
                  <a:off x="821383" y="2983364"/>
                  <a:ext cx="2585566" cy="332447"/>
                </a:xfrm>
                <a:prstGeom prst="rect">
                  <a:avLst/>
                </a:prstGeom>
                <a:noFill/>
              </p:spPr>
              <p:txBody>
                <a:bodyPr wrap="square" rtlCol="0">
                  <a:spAutoFit/>
                </a:bodyPr>
                <a:lstStyle/>
                <a:p>
                  <a:r>
                    <a:rPr lang="en-US" sz="1400" dirty="0">
                      <a:solidFill>
                        <a:srgbClr val="00B050"/>
                      </a:solidFill>
                      <a:latin typeface="Consolas" panose="020B0609020204030204" pitchFamily="49" charset="0"/>
                      <a:cs typeface="Consolas" panose="020B0609020204030204" pitchFamily="49" charset="0"/>
                    </a:rPr>
                    <a:t>Trinity</a:t>
                  </a:r>
                  <a:r>
                    <a:rPr lang="en-US" sz="1400" dirty="0">
                      <a:solidFill>
                        <a:srgbClr val="00B050"/>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3" name="TextBox 12">
                  <a:extLst>
                    <a:ext uri="{FF2B5EF4-FFF2-40B4-BE49-F238E27FC236}">
                      <a16:creationId xmlns:a16="http://schemas.microsoft.com/office/drawing/2014/main" id="{67BD8B3E-E720-6183-305A-8B99CFECC3AD}"/>
                    </a:ext>
                  </a:extLst>
                </p:cNvPr>
                <p:cNvSpPr txBox="1"/>
                <p:nvPr/>
              </p:nvSpPr>
              <p:spPr>
                <a:xfrm>
                  <a:off x="537878" y="3724506"/>
                  <a:ext cx="2869071"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GG</a:t>
                  </a:r>
                </a:p>
              </p:txBody>
            </p:sp>
            <p:sp>
              <p:nvSpPr>
                <p:cNvPr id="14" name="TextBox 13">
                  <a:extLst>
                    <a:ext uri="{FF2B5EF4-FFF2-40B4-BE49-F238E27FC236}">
                      <a16:creationId xmlns:a16="http://schemas.microsoft.com/office/drawing/2014/main" id="{05F8A072-CE26-21E2-59FB-D42667DD6D82}"/>
                    </a:ext>
                  </a:extLst>
                </p:cNvPr>
                <p:cNvSpPr txBox="1"/>
                <p:nvPr/>
              </p:nvSpPr>
              <p:spPr>
                <a:xfrm>
                  <a:off x="537878" y="4613682"/>
                  <a:ext cx="2869071"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GG</a:t>
                  </a:r>
                </a:p>
              </p:txBody>
            </p:sp>
          </p:grpSp>
          <p:sp>
            <p:nvSpPr>
              <p:cNvPr id="17" name="TextBox 16">
                <a:extLst>
                  <a:ext uri="{FF2B5EF4-FFF2-40B4-BE49-F238E27FC236}">
                    <a16:creationId xmlns:a16="http://schemas.microsoft.com/office/drawing/2014/main" id="{D8BFC8C4-D292-35E9-E615-E123C5048039}"/>
                  </a:ext>
                </a:extLst>
              </p:cNvPr>
              <p:cNvSpPr txBox="1"/>
              <p:nvPr/>
            </p:nvSpPr>
            <p:spPr>
              <a:xfrm>
                <a:off x="3941066" y="2935251"/>
                <a:ext cx="1062734" cy="461665"/>
              </a:xfrm>
              <a:prstGeom prst="rect">
                <a:avLst/>
              </a:prstGeom>
              <a:noFill/>
            </p:spPr>
            <p:txBody>
              <a:bodyPr wrap="square" rtlCol="0">
                <a:spAutoFit/>
              </a:bodyPr>
              <a:lstStyle/>
              <a:p>
                <a:r>
                  <a:rPr lang="en-US" sz="2400" dirty="0">
                    <a:latin typeface="Helvetica" pitchFamily="2" charset="0"/>
                  </a:rPr>
                  <a:t>a, b, c</a:t>
                </a:r>
              </a:p>
            </p:txBody>
          </p:sp>
        </p:grpSp>
        <p:sp>
          <p:nvSpPr>
            <p:cNvPr id="24" name="Rectangle 23">
              <a:extLst>
                <a:ext uri="{FF2B5EF4-FFF2-40B4-BE49-F238E27FC236}">
                  <a16:creationId xmlns:a16="http://schemas.microsoft.com/office/drawing/2014/main" id="{BCEC795F-11A6-1B8F-3DB0-2BABCCAB2C92}"/>
                </a:ext>
              </a:extLst>
            </p:cNvPr>
            <p:cNvSpPr/>
            <p:nvPr/>
          </p:nvSpPr>
          <p:spPr>
            <a:xfrm>
              <a:off x="2121408" y="4842933"/>
              <a:ext cx="6090276" cy="13927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Picture 2" descr="Figure 1">
            <a:extLst>
              <a:ext uri="{FF2B5EF4-FFF2-40B4-BE49-F238E27FC236}">
                <a16:creationId xmlns:a16="http://schemas.microsoft.com/office/drawing/2014/main" id="{78F9C57D-1C1A-FB01-58C1-76F9F32EDF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97734" y="1201144"/>
            <a:ext cx="4294266" cy="5292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040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CD98497-F599-8B20-5477-09D78022E71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 </a:t>
            </a:r>
            <a:r>
              <a:rPr lang="en-US" sz="2200" i="1" dirty="0">
                <a:solidFill>
                  <a:schemeClr val="tx1">
                    <a:lumMod val="50000"/>
                    <a:lumOff val="50000"/>
                  </a:schemeClr>
                </a:solidFill>
                <a:latin typeface="Helvetica Neue" panose="02000503000000020004" pitchFamily="2" charset="0"/>
              </a:rPr>
              <a:t>An overview of de novo assembly</a:t>
            </a:r>
            <a:endParaRPr lang="en-US" sz="2200" i="1" dirty="0">
              <a:solidFill>
                <a:schemeClr val="tx1">
                  <a:lumMod val="50000"/>
                  <a:lumOff val="50000"/>
                </a:schemeClr>
              </a:solidFill>
            </a:endParaRPr>
          </a:p>
        </p:txBody>
      </p:sp>
      <p:sp>
        <p:nvSpPr>
          <p:cNvPr id="16" name="TextBox 15">
            <a:extLst>
              <a:ext uri="{FF2B5EF4-FFF2-40B4-BE49-F238E27FC236}">
                <a16:creationId xmlns:a16="http://schemas.microsoft.com/office/drawing/2014/main" id="{86BA78A7-F1F9-B670-C709-6F21A3063434}"/>
              </a:ext>
            </a:extLst>
          </p:cNvPr>
          <p:cNvSpPr txBox="1"/>
          <p:nvPr/>
        </p:nvSpPr>
        <p:spPr>
          <a:xfrm>
            <a:off x="0" y="6304002"/>
            <a:ext cx="4242816" cy="553998"/>
          </a:xfrm>
          <a:prstGeom prst="rect">
            <a:avLst/>
          </a:prstGeom>
          <a:noFill/>
        </p:spPr>
        <p:txBody>
          <a:bodyPr wrap="square" rtlCol="0">
            <a:spAutoFit/>
          </a:bodyPr>
          <a:lstStyle/>
          <a:p>
            <a:r>
              <a:rPr lang="en-US" sz="1000" dirty="0">
                <a:solidFill>
                  <a:srgbClr val="00B050"/>
                </a:solidFill>
                <a:latin typeface="Arial" panose="020B0604020202020204" pitchFamily="34" charset="0"/>
                <a:cs typeface="Arial" panose="020B0604020202020204" pitchFamily="34" charset="0"/>
              </a:rPr>
              <a:t>GF: “Genome-free” </a:t>
            </a:r>
            <a:r>
              <a:rPr lang="en-US" sz="1000" dirty="0">
                <a:solidFill>
                  <a:srgbClr val="00B050"/>
                </a:solidFill>
                <a:latin typeface="Consolas" panose="020B0609020204030204" pitchFamily="49" charset="0"/>
                <a:cs typeface="Consolas" panose="020B0609020204030204" pitchFamily="49" charset="0"/>
              </a:rPr>
              <a:t>Trinity</a:t>
            </a:r>
          </a:p>
          <a:p>
            <a:r>
              <a:rPr lang="en-US" sz="1000" dirty="0">
                <a:solidFill>
                  <a:srgbClr val="7030A0"/>
                </a:solidFill>
                <a:latin typeface="Arial" panose="020B0604020202020204" pitchFamily="34" charset="0"/>
                <a:cs typeface="Arial" panose="020B0604020202020204" pitchFamily="34" charset="0"/>
              </a:rPr>
              <a:t>GG: “Genome-guided” </a:t>
            </a:r>
            <a:r>
              <a:rPr lang="en-US" sz="1000" dirty="0">
                <a:solidFill>
                  <a:srgbClr val="7030A0"/>
                </a:solidFill>
                <a:latin typeface="Consolas" panose="020B0609020204030204" pitchFamily="49" charset="0"/>
                <a:cs typeface="Consolas" panose="020B0609020204030204" pitchFamily="49" charset="0"/>
              </a:rPr>
              <a:t>Trinity</a:t>
            </a:r>
          </a:p>
          <a:p>
            <a:r>
              <a:rPr lang="en-US" sz="1000" dirty="0">
                <a:solidFill>
                  <a:schemeClr val="bg1">
                    <a:lumMod val="50000"/>
                  </a:schemeClr>
                </a:solidFill>
                <a:latin typeface="Consolas" panose="020B0609020204030204" pitchFamily="49" charset="0"/>
                <a:cs typeface="Consolas" panose="020B0609020204030204" pitchFamily="49" charset="0"/>
              </a:rPr>
              <a:t>#TODO</a:t>
            </a:r>
            <a:r>
              <a:rPr lang="en-US" sz="1000" dirty="0">
                <a:solidFill>
                  <a:schemeClr val="bg1">
                    <a:lumMod val="50000"/>
                  </a:schemeClr>
                </a:solidFill>
                <a:latin typeface="Arial" panose="020B0604020202020204" pitchFamily="34" charset="0"/>
                <a:cs typeface="Arial" panose="020B0604020202020204" pitchFamily="34" charset="0"/>
              </a:rPr>
              <a:t> </a:t>
            </a:r>
            <a:r>
              <a:rPr lang="en-US" sz="1000" i="1" dirty="0">
                <a:solidFill>
                  <a:schemeClr val="bg1">
                    <a:lumMod val="50000"/>
                  </a:schemeClr>
                </a:solidFill>
                <a:latin typeface="Arial" panose="020B0604020202020204" pitchFamily="34" charset="0"/>
                <a:cs typeface="Arial" panose="020B0604020202020204" pitchFamily="34" charset="0"/>
              </a:rPr>
              <a:t>figure citations</a:t>
            </a:r>
          </a:p>
        </p:txBody>
      </p:sp>
      <p:grpSp>
        <p:nvGrpSpPr>
          <p:cNvPr id="25" name="Group 24">
            <a:extLst>
              <a:ext uri="{FF2B5EF4-FFF2-40B4-BE49-F238E27FC236}">
                <a16:creationId xmlns:a16="http://schemas.microsoft.com/office/drawing/2014/main" id="{437F96F3-38A5-B9CE-C4F2-F6E102AE6E18}"/>
              </a:ext>
            </a:extLst>
          </p:cNvPr>
          <p:cNvGrpSpPr/>
          <p:nvPr/>
        </p:nvGrpSpPr>
        <p:grpSpPr>
          <a:xfrm>
            <a:off x="-279405" y="1244600"/>
            <a:ext cx="8583253" cy="5867400"/>
            <a:chOff x="0" y="622300"/>
            <a:chExt cx="8211684" cy="5613400"/>
          </a:xfrm>
        </p:grpSpPr>
        <p:grpSp>
          <p:nvGrpSpPr>
            <p:cNvPr id="23" name="Group 22">
              <a:extLst>
                <a:ext uri="{FF2B5EF4-FFF2-40B4-BE49-F238E27FC236}">
                  <a16:creationId xmlns:a16="http://schemas.microsoft.com/office/drawing/2014/main" id="{C7224D56-8E63-BF1D-9749-99F397CDB8F1}"/>
                </a:ext>
              </a:extLst>
            </p:cNvPr>
            <p:cNvGrpSpPr/>
            <p:nvPr/>
          </p:nvGrpSpPr>
          <p:grpSpPr>
            <a:xfrm>
              <a:off x="0" y="622300"/>
              <a:ext cx="8211684" cy="5613400"/>
              <a:chOff x="0" y="622300"/>
              <a:chExt cx="8211684" cy="5613400"/>
            </a:xfrm>
          </p:grpSpPr>
          <p:grpSp>
            <p:nvGrpSpPr>
              <p:cNvPr id="15" name="Group 14">
                <a:extLst>
                  <a:ext uri="{FF2B5EF4-FFF2-40B4-BE49-F238E27FC236}">
                    <a16:creationId xmlns:a16="http://schemas.microsoft.com/office/drawing/2014/main" id="{65345F6C-B964-6479-A414-460422656D8B}"/>
                  </a:ext>
                </a:extLst>
              </p:cNvPr>
              <p:cNvGrpSpPr/>
              <p:nvPr/>
            </p:nvGrpSpPr>
            <p:grpSpPr>
              <a:xfrm>
                <a:off x="0" y="622300"/>
                <a:ext cx="8211684" cy="5613400"/>
                <a:chOff x="537878" y="794656"/>
                <a:chExt cx="8869894" cy="6063344"/>
              </a:xfrm>
            </p:grpSpPr>
            <p:pic>
              <p:nvPicPr>
                <p:cNvPr id="5" name="Picture 4" descr="Diagram&#10;&#10;Description automatically generated">
                  <a:extLst>
                    <a:ext uri="{FF2B5EF4-FFF2-40B4-BE49-F238E27FC236}">
                      <a16:creationId xmlns:a16="http://schemas.microsoft.com/office/drawing/2014/main" id="{0220CE5F-043B-C5AB-32C0-C1CD8BA877D5}"/>
                    </a:ext>
                  </a:extLst>
                </p:cNvPr>
                <p:cNvPicPr>
                  <a:picLocks noChangeAspect="1"/>
                </p:cNvPicPr>
                <p:nvPr/>
              </p:nvPicPr>
              <p:blipFill>
                <a:blip r:embed="rId2"/>
                <a:stretch>
                  <a:fillRect/>
                </a:stretch>
              </p:blipFill>
              <p:spPr>
                <a:xfrm>
                  <a:off x="2784227" y="794656"/>
                  <a:ext cx="6623545" cy="6063344"/>
                </a:xfrm>
                <a:prstGeom prst="rect">
                  <a:avLst/>
                </a:prstGeom>
              </p:spPr>
            </p:pic>
            <p:sp>
              <p:nvSpPr>
                <p:cNvPr id="2" name="TextBox 1">
                  <a:extLst>
                    <a:ext uri="{FF2B5EF4-FFF2-40B4-BE49-F238E27FC236}">
                      <a16:creationId xmlns:a16="http://schemas.microsoft.com/office/drawing/2014/main" id="{BEB6F868-8227-A141-D0E4-4B4BAE184E1C}"/>
                    </a:ext>
                  </a:extLst>
                </p:cNvPr>
                <p:cNvSpPr txBox="1"/>
                <p:nvPr/>
              </p:nvSpPr>
              <p:spPr>
                <a:xfrm>
                  <a:off x="821383" y="883595"/>
                  <a:ext cx="2585566" cy="332447"/>
                </a:xfrm>
                <a:prstGeom prst="rect">
                  <a:avLst/>
                </a:prstGeom>
                <a:noFill/>
              </p:spPr>
              <p:txBody>
                <a:bodyPr wrap="square" rtlCol="0">
                  <a:spAutoFit/>
                </a:bodyPr>
                <a:lstStyle/>
                <a:p>
                  <a:r>
                    <a:rPr lang="en-US" sz="1400" dirty="0">
                      <a:solidFill>
                        <a:srgbClr val="00B050"/>
                      </a:solidFill>
                      <a:latin typeface="Consolas" panose="020B0609020204030204" pitchFamily="49" charset="0"/>
                      <a:cs typeface="Consolas" panose="020B0609020204030204" pitchFamily="49" charset="0"/>
                    </a:rPr>
                    <a:t>Trinity</a:t>
                  </a:r>
                  <a:r>
                    <a:rPr lang="en-US" sz="1400" dirty="0">
                      <a:solidFill>
                        <a:srgbClr val="00B050"/>
                      </a:solidFill>
                      <a:latin typeface="Arial" panose="020B0604020202020204" pitchFamily="34" charset="0"/>
                      <a:cs typeface="Arial" panose="020B0604020202020204" pitchFamily="34" charset="0"/>
                    </a:rPr>
                    <a:t> GF</a:t>
                  </a:r>
                  <a:r>
                    <a:rPr lang="en-US" sz="1400" dirty="0">
                      <a:latin typeface="Arial" panose="020B0604020202020204" pitchFamily="34" charset="0"/>
                      <a:cs typeface="Arial" panose="020B0604020202020204" pitchFamily="34" charset="0"/>
                    </a:rPr>
                    <a:t>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0" name="TextBox 9">
                  <a:extLst>
                    <a:ext uri="{FF2B5EF4-FFF2-40B4-BE49-F238E27FC236}">
                      <a16:creationId xmlns:a16="http://schemas.microsoft.com/office/drawing/2014/main" id="{ADA9F724-0E5D-6617-538C-F9554E94C219}"/>
                    </a:ext>
                  </a:extLst>
                </p:cNvPr>
                <p:cNvSpPr txBox="1"/>
                <p:nvPr/>
              </p:nvSpPr>
              <p:spPr>
                <a:xfrm>
                  <a:off x="821383" y="1499918"/>
                  <a:ext cx="2585566"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1" name="TextBox 10">
                  <a:extLst>
                    <a:ext uri="{FF2B5EF4-FFF2-40B4-BE49-F238E27FC236}">
                      <a16:creationId xmlns:a16="http://schemas.microsoft.com/office/drawing/2014/main" id="{081DF742-EDB5-2FEA-7712-969113122291}"/>
                    </a:ext>
                  </a:extLst>
                </p:cNvPr>
                <p:cNvSpPr txBox="1"/>
                <p:nvPr/>
              </p:nvSpPr>
              <p:spPr>
                <a:xfrm>
                  <a:off x="821383" y="2195431"/>
                  <a:ext cx="2585566"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2" name="TextBox 11">
                  <a:extLst>
                    <a:ext uri="{FF2B5EF4-FFF2-40B4-BE49-F238E27FC236}">
                      <a16:creationId xmlns:a16="http://schemas.microsoft.com/office/drawing/2014/main" id="{E6E9F0A6-DD05-68C0-C834-21A1E802C77A}"/>
                    </a:ext>
                  </a:extLst>
                </p:cNvPr>
                <p:cNvSpPr txBox="1"/>
                <p:nvPr/>
              </p:nvSpPr>
              <p:spPr>
                <a:xfrm>
                  <a:off x="821383" y="2983364"/>
                  <a:ext cx="2585566" cy="332447"/>
                </a:xfrm>
                <a:prstGeom prst="rect">
                  <a:avLst/>
                </a:prstGeom>
                <a:noFill/>
              </p:spPr>
              <p:txBody>
                <a:bodyPr wrap="square" rtlCol="0">
                  <a:spAutoFit/>
                </a:bodyPr>
                <a:lstStyle/>
                <a:p>
                  <a:r>
                    <a:rPr lang="en-US" sz="1400" dirty="0">
                      <a:solidFill>
                        <a:srgbClr val="00B050"/>
                      </a:solidFill>
                      <a:latin typeface="Consolas" panose="020B0609020204030204" pitchFamily="49" charset="0"/>
                      <a:cs typeface="Consolas" panose="020B0609020204030204" pitchFamily="49" charset="0"/>
                    </a:rPr>
                    <a:t>Trinity</a:t>
                  </a:r>
                  <a:r>
                    <a:rPr lang="en-US" sz="1400" dirty="0">
                      <a:solidFill>
                        <a:srgbClr val="00B050"/>
                      </a:solidFill>
                      <a:latin typeface="Arial" panose="020B0604020202020204" pitchFamily="34" charset="0"/>
                      <a:cs typeface="Arial" panose="020B0604020202020204" pitchFamily="34" charset="0"/>
                    </a:rPr>
                    <a:t> GF    </a:t>
                  </a:r>
                  <a:r>
                    <a:rPr lang="en-US" sz="1400" dirty="0">
                      <a:solidFill>
                        <a:srgbClr val="7030A0"/>
                      </a:solidFill>
                      <a:latin typeface="Consolas" panose="020B0609020204030204" pitchFamily="49" charset="0"/>
                      <a:cs typeface="Consolas" panose="020B0609020204030204" pitchFamily="49" charset="0"/>
                    </a:rPr>
                    <a:t>Trinity</a:t>
                  </a:r>
                  <a:r>
                    <a:rPr lang="en-US" sz="1400" dirty="0">
                      <a:solidFill>
                        <a:srgbClr val="7030A0"/>
                      </a:solidFill>
                      <a:latin typeface="Arial" panose="020B0604020202020204" pitchFamily="34" charset="0"/>
                      <a:cs typeface="Arial" panose="020B0604020202020204" pitchFamily="34" charset="0"/>
                    </a:rPr>
                    <a:t> GG</a:t>
                  </a:r>
                </a:p>
              </p:txBody>
            </p:sp>
            <p:sp>
              <p:nvSpPr>
                <p:cNvPr id="13" name="TextBox 12">
                  <a:extLst>
                    <a:ext uri="{FF2B5EF4-FFF2-40B4-BE49-F238E27FC236}">
                      <a16:creationId xmlns:a16="http://schemas.microsoft.com/office/drawing/2014/main" id="{67BD8B3E-E720-6183-305A-8B99CFECC3AD}"/>
                    </a:ext>
                  </a:extLst>
                </p:cNvPr>
                <p:cNvSpPr txBox="1"/>
                <p:nvPr/>
              </p:nvSpPr>
              <p:spPr>
                <a:xfrm>
                  <a:off x="537878" y="3724506"/>
                  <a:ext cx="2869071"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GG</a:t>
                  </a:r>
                </a:p>
              </p:txBody>
            </p:sp>
            <p:sp>
              <p:nvSpPr>
                <p:cNvPr id="14" name="TextBox 13">
                  <a:extLst>
                    <a:ext uri="{FF2B5EF4-FFF2-40B4-BE49-F238E27FC236}">
                      <a16:creationId xmlns:a16="http://schemas.microsoft.com/office/drawing/2014/main" id="{05F8A072-CE26-21E2-59FB-D42667DD6D82}"/>
                    </a:ext>
                  </a:extLst>
                </p:cNvPr>
                <p:cNvSpPr txBox="1"/>
                <p:nvPr/>
              </p:nvSpPr>
              <p:spPr>
                <a:xfrm>
                  <a:off x="537878" y="4613682"/>
                  <a:ext cx="2869071" cy="332447"/>
                </a:xfrm>
                <a:prstGeom prst="rect">
                  <a:avLst/>
                </a:prstGeom>
                <a:noFill/>
              </p:spPr>
              <p:txBody>
                <a:bodyPr wrap="square" rtlCol="0">
                  <a:spAutoFit/>
                </a:bodyPr>
                <a:lstStyle/>
                <a:p>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GF    </a:t>
                  </a:r>
                  <a:r>
                    <a:rPr lang="en-US" sz="1400" dirty="0">
                      <a:solidFill>
                        <a:schemeClr val="bg1"/>
                      </a:solidFill>
                      <a:latin typeface="Consolas" panose="020B0609020204030204" pitchFamily="49" charset="0"/>
                      <a:cs typeface="Consolas" panose="020B0609020204030204" pitchFamily="49" charset="0"/>
                    </a:rPr>
                    <a:t>Trinity</a:t>
                  </a:r>
                  <a:r>
                    <a:rPr lang="en-US" sz="1400" dirty="0">
                      <a:solidFill>
                        <a:schemeClr val="bg1"/>
                      </a:solidFill>
                      <a:latin typeface="Arial" panose="020B0604020202020204" pitchFamily="34" charset="0"/>
                      <a:cs typeface="Arial" panose="020B0604020202020204" pitchFamily="34" charset="0"/>
                    </a:rPr>
                    <a:t> GG</a:t>
                  </a:r>
                </a:p>
              </p:txBody>
            </p:sp>
          </p:grpSp>
          <p:sp>
            <p:nvSpPr>
              <p:cNvPr id="17" name="TextBox 16">
                <a:extLst>
                  <a:ext uri="{FF2B5EF4-FFF2-40B4-BE49-F238E27FC236}">
                    <a16:creationId xmlns:a16="http://schemas.microsoft.com/office/drawing/2014/main" id="{D8BFC8C4-D292-35E9-E615-E123C5048039}"/>
                  </a:ext>
                </a:extLst>
              </p:cNvPr>
              <p:cNvSpPr txBox="1"/>
              <p:nvPr/>
            </p:nvSpPr>
            <p:spPr>
              <a:xfrm>
                <a:off x="3941066" y="2935251"/>
                <a:ext cx="1062734" cy="461665"/>
              </a:xfrm>
              <a:prstGeom prst="rect">
                <a:avLst/>
              </a:prstGeom>
              <a:noFill/>
            </p:spPr>
            <p:txBody>
              <a:bodyPr wrap="square" rtlCol="0">
                <a:spAutoFit/>
              </a:bodyPr>
              <a:lstStyle/>
              <a:p>
                <a:r>
                  <a:rPr lang="en-US" sz="2400" dirty="0">
                    <a:latin typeface="Helvetica" pitchFamily="2" charset="0"/>
                  </a:rPr>
                  <a:t>a, b, c</a:t>
                </a:r>
              </a:p>
            </p:txBody>
          </p:sp>
        </p:grpSp>
        <p:sp>
          <p:nvSpPr>
            <p:cNvPr id="24" name="Rectangle 23">
              <a:extLst>
                <a:ext uri="{FF2B5EF4-FFF2-40B4-BE49-F238E27FC236}">
                  <a16:creationId xmlns:a16="http://schemas.microsoft.com/office/drawing/2014/main" id="{BCEC795F-11A6-1B8F-3DB0-2BABCCAB2C92}"/>
                </a:ext>
              </a:extLst>
            </p:cNvPr>
            <p:cNvSpPr/>
            <p:nvPr/>
          </p:nvSpPr>
          <p:spPr>
            <a:xfrm>
              <a:off x="2121408" y="4842933"/>
              <a:ext cx="6090276" cy="13927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Picture 2" descr="Figure 1">
            <a:extLst>
              <a:ext uri="{FF2B5EF4-FFF2-40B4-BE49-F238E27FC236}">
                <a16:creationId xmlns:a16="http://schemas.microsoft.com/office/drawing/2014/main" id="{78F9C57D-1C1A-FB01-58C1-76F9F32EDF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97734" y="1201144"/>
            <a:ext cx="4294266" cy="529279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E841B15-AF30-7641-6FBB-A5D4FE157AB7}"/>
              </a:ext>
            </a:extLst>
          </p:cNvPr>
          <p:cNvSpPr/>
          <p:nvPr/>
        </p:nvSpPr>
        <p:spPr>
          <a:xfrm>
            <a:off x="25401" y="1288331"/>
            <a:ext cx="7872332" cy="684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BA9AEDC-1393-BE28-3B68-DE6A25666009}"/>
              </a:ext>
            </a:extLst>
          </p:cNvPr>
          <p:cNvSpPr/>
          <p:nvPr/>
        </p:nvSpPr>
        <p:spPr>
          <a:xfrm>
            <a:off x="25400" y="1982596"/>
            <a:ext cx="7872332" cy="14313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F9E0B80-D9BB-19C6-299B-4CA5BF9108DC}"/>
              </a:ext>
            </a:extLst>
          </p:cNvPr>
          <p:cNvSpPr/>
          <p:nvPr/>
        </p:nvSpPr>
        <p:spPr>
          <a:xfrm>
            <a:off x="25400" y="3441823"/>
            <a:ext cx="7872332" cy="6995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AECB7CA-E905-00DE-D02A-B3F6B26FC6BA}"/>
              </a:ext>
            </a:extLst>
          </p:cNvPr>
          <p:cNvSpPr/>
          <p:nvPr/>
        </p:nvSpPr>
        <p:spPr>
          <a:xfrm>
            <a:off x="25400" y="4954482"/>
            <a:ext cx="7872332" cy="844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6A76B4AB-4224-D77C-78BB-C7D41EA77F19}"/>
              </a:ext>
            </a:extLst>
          </p:cNvPr>
          <p:cNvGrpSpPr/>
          <p:nvPr/>
        </p:nvGrpSpPr>
        <p:grpSpPr>
          <a:xfrm>
            <a:off x="25400" y="4079768"/>
            <a:ext cx="7872332" cy="846879"/>
            <a:chOff x="25400" y="4079768"/>
            <a:chExt cx="7872332" cy="846879"/>
          </a:xfrm>
          <a:solidFill>
            <a:schemeClr val="bg1"/>
          </a:solidFill>
        </p:grpSpPr>
        <p:sp>
          <p:nvSpPr>
            <p:cNvPr id="19" name="Rectangle 18">
              <a:extLst>
                <a:ext uri="{FF2B5EF4-FFF2-40B4-BE49-F238E27FC236}">
                  <a16:creationId xmlns:a16="http://schemas.microsoft.com/office/drawing/2014/main" id="{F2F2A40A-F293-E412-F520-842E537CF495}"/>
                </a:ext>
              </a:extLst>
            </p:cNvPr>
            <p:cNvSpPr/>
            <p:nvPr/>
          </p:nvSpPr>
          <p:spPr>
            <a:xfrm>
              <a:off x="25400" y="4141403"/>
              <a:ext cx="7872332" cy="785244"/>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CBD2CB-3B70-3075-4A8B-B6CEC4993EBE}"/>
                </a:ext>
              </a:extLst>
            </p:cNvPr>
            <p:cNvSpPr/>
            <p:nvPr/>
          </p:nvSpPr>
          <p:spPr>
            <a:xfrm>
              <a:off x="5579533" y="4079768"/>
              <a:ext cx="626534" cy="170499"/>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ADD63C85-1AB8-D58F-FDC9-4EB55CC4862B}"/>
              </a:ext>
            </a:extLst>
          </p:cNvPr>
          <p:cNvGrpSpPr/>
          <p:nvPr/>
        </p:nvGrpSpPr>
        <p:grpSpPr>
          <a:xfrm>
            <a:off x="7897732" y="1262930"/>
            <a:ext cx="1438110" cy="5292790"/>
            <a:chOff x="7897734" y="1268880"/>
            <a:chExt cx="1438110" cy="5292790"/>
          </a:xfrm>
          <a:solidFill>
            <a:schemeClr val="bg1"/>
          </a:solidFill>
        </p:grpSpPr>
        <p:sp>
          <p:nvSpPr>
            <p:cNvPr id="4" name="Rectangle 3">
              <a:extLst>
                <a:ext uri="{FF2B5EF4-FFF2-40B4-BE49-F238E27FC236}">
                  <a16:creationId xmlns:a16="http://schemas.microsoft.com/office/drawing/2014/main" id="{BD6F75A9-E7A2-800C-5992-C8D6778171E5}"/>
                </a:ext>
              </a:extLst>
            </p:cNvPr>
            <p:cNvSpPr/>
            <p:nvPr/>
          </p:nvSpPr>
          <p:spPr>
            <a:xfrm>
              <a:off x="7897734" y="1268880"/>
              <a:ext cx="1034836" cy="5292790"/>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D92BC8D-FFD3-4B1C-1A4E-0A29E76215D8}"/>
                </a:ext>
              </a:extLst>
            </p:cNvPr>
            <p:cNvSpPr/>
            <p:nvPr/>
          </p:nvSpPr>
          <p:spPr>
            <a:xfrm>
              <a:off x="8763000" y="2921811"/>
              <a:ext cx="477773" cy="492178"/>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0984CE7-3024-4F54-F856-9D5BA123E639}"/>
                </a:ext>
              </a:extLst>
            </p:cNvPr>
            <p:cNvSpPr/>
            <p:nvPr/>
          </p:nvSpPr>
          <p:spPr>
            <a:xfrm>
              <a:off x="8858071" y="5261913"/>
              <a:ext cx="477773" cy="901819"/>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2C1F5EAB-9671-1B9C-04E5-8AC54B23DEBE}"/>
              </a:ext>
            </a:extLst>
          </p:cNvPr>
          <p:cNvSpPr/>
          <p:nvPr/>
        </p:nvSpPr>
        <p:spPr>
          <a:xfrm>
            <a:off x="9058253" y="1244600"/>
            <a:ext cx="1482747" cy="43250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612282A-F977-7EE9-22D4-5FCD64D144C4}"/>
              </a:ext>
            </a:extLst>
          </p:cNvPr>
          <p:cNvSpPr/>
          <p:nvPr/>
        </p:nvSpPr>
        <p:spPr>
          <a:xfrm>
            <a:off x="10540999" y="1237531"/>
            <a:ext cx="1624805" cy="5343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4216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28"/>
                                        </p:tgtEl>
                                      </p:cBhvr>
                                    </p:animEffect>
                                    <p:set>
                                      <p:cBhvr>
                                        <p:cTn id="22" dur="1" fill="hold">
                                          <p:stCondLst>
                                            <p:cond delay="499"/>
                                          </p:stCondLst>
                                        </p:cTn>
                                        <p:tgtEl>
                                          <p:spTgt spid="28"/>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0"/>
                                  </p:stCondLst>
                                  <p:childTnLst>
                                    <p:animEffect transition="out" filter="fade">
                                      <p:cBhvr>
                                        <p:cTn id="26" dur="500"/>
                                        <p:tgtEl>
                                          <p:spTgt spid="29"/>
                                        </p:tgtEl>
                                      </p:cBhvr>
                                    </p:animEffect>
                                    <p:set>
                                      <p:cBhvr>
                                        <p:cTn id="27" dur="1" fill="hold">
                                          <p:stCondLst>
                                            <p:cond delay="499"/>
                                          </p:stCondLst>
                                        </p:cTn>
                                        <p:tgtEl>
                                          <p:spTgt spid="2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30"/>
                                        </p:tgtEl>
                                      </p:cBhvr>
                                    </p:animEffect>
                                    <p:set>
                                      <p:cBhvr>
                                        <p:cTn id="32" dur="1" fill="hold">
                                          <p:stCondLst>
                                            <p:cond delay="499"/>
                                          </p:stCondLst>
                                        </p:cTn>
                                        <p:tgtEl>
                                          <p:spTgt spid="3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22"/>
                                        </p:tgtEl>
                                      </p:cBhvr>
                                    </p:animEffect>
                                    <p:set>
                                      <p:cBhvr>
                                        <p:cTn id="37" dur="1" fill="hold">
                                          <p:stCondLst>
                                            <p:cond delay="499"/>
                                          </p:stCondLst>
                                        </p:cTn>
                                        <p:tgtEl>
                                          <p:spTgt spid="22"/>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0" nodeType="clickEffect">
                                  <p:stCondLst>
                                    <p:cond delay="0"/>
                                  </p:stCondLst>
                                  <p:childTnLst>
                                    <p:animEffect transition="out" filter="fade">
                                      <p:cBhvr>
                                        <p:cTn id="41" dur="500"/>
                                        <p:tgtEl>
                                          <p:spTgt spid="20"/>
                                        </p:tgtEl>
                                      </p:cBhvr>
                                    </p:animEffect>
                                    <p:set>
                                      <p:cBhvr>
                                        <p:cTn id="42"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9" grpId="0" animBg="1"/>
      <p:bldP spid="20" grpId="0" animBg="1"/>
      <p:bldP spid="29" grpId="0" animBg="1"/>
      <p:bldP spid="30" grpId="0" animBg="1"/>
    </p:bldLst>
  </p:timing>
</p:sld>
</file>

<file path=ppt/theme/theme1.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1319</TotalTime>
  <Words>8477</Words>
  <Application>Microsoft Macintosh PowerPoint</Application>
  <PresentationFormat>Widescreen</PresentationFormat>
  <Paragraphs>633</Paragraphs>
  <Slides>33</Slides>
  <Notes>16</Notes>
  <HiddenSlides>17</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-apple-system</vt:lpstr>
      <vt:lpstr>Arial</vt:lpstr>
      <vt:lpstr>ArialMT</vt:lpstr>
      <vt:lpstr>CaeciliaLTStd</vt:lpstr>
      <vt:lpstr>Calibri</vt:lpstr>
      <vt:lpstr>Calibri Light</vt:lpstr>
      <vt:lpstr>Consolas</vt:lpstr>
      <vt:lpstr>Courier</vt:lpstr>
      <vt:lpstr>Helvetica</vt:lpstr>
      <vt:lpstr>Helvetica Neue</vt:lpstr>
      <vt:lpstr>Lucida Grande</vt:lpstr>
      <vt:lpstr>Office Theme 2013 - 2022</vt:lpstr>
      <vt:lpstr>An update on the transcriptome assembly project</vt:lpstr>
      <vt:lpstr>This work necessitates the creation of a new transcriptome assembly built from the 4tU-seq data—but why? And what will we do with it?</vt:lpstr>
      <vt:lpstr>The 4tU-seq-derived assembly makes it possible to characterize cryptic transcription— but what does custom transcriptome assembly entail?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Central Problem </vt:lpstr>
      <vt:lpstr>Defining transcript boundaries is a key challenge </vt:lpstr>
      <vt:lpstr>Defining transcript boundaries is a key challenge cont. </vt:lpstr>
      <vt:lpstr>No mode is always best  </vt:lpstr>
      <vt:lpstr>Gene overlap mode generates small additional fragments – unclear if these are “real” or not</vt:lpstr>
      <vt:lpstr>Minimal Overlap can be better at capturing lowly expressed transcripts but this has drawbacks </vt:lpstr>
      <vt:lpstr>minimal_overlap may be better at capturing lowly expressed transcripts, but this has drawbacks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Alavattam, Kris</dc:creator>
  <cp:lastModifiedBy>Alavattam, Kris</cp:lastModifiedBy>
  <cp:revision>57</cp:revision>
  <dcterms:created xsi:type="dcterms:W3CDTF">2023-01-10T21:54:34Z</dcterms:created>
  <dcterms:modified xsi:type="dcterms:W3CDTF">2023-02-23T00:15:21Z</dcterms:modified>
</cp:coreProperties>
</file>

<file path=docProps/thumbnail.jpeg>
</file>